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552" r:id="rId3"/>
    <p:sldId id="678" r:id="rId4"/>
    <p:sldId id="765" r:id="rId5"/>
    <p:sldId id="766" r:id="rId6"/>
    <p:sldId id="727" r:id="rId7"/>
    <p:sldId id="706" r:id="rId8"/>
    <p:sldId id="684" r:id="rId9"/>
    <p:sldId id="679" r:id="rId10"/>
    <p:sldId id="725" r:id="rId11"/>
    <p:sldId id="726" r:id="rId12"/>
    <p:sldId id="724" r:id="rId13"/>
    <p:sldId id="680" r:id="rId14"/>
    <p:sldId id="683" r:id="rId15"/>
    <p:sldId id="682" r:id="rId16"/>
    <p:sldId id="681" r:id="rId17"/>
    <p:sldId id="685" r:id="rId18"/>
    <p:sldId id="687" r:id="rId19"/>
    <p:sldId id="686" r:id="rId20"/>
    <p:sldId id="694" r:id="rId21"/>
    <p:sldId id="689" r:id="rId22"/>
    <p:sldId id="690" r:id="rId23"/>
    <p:sldId id="709" r:id="rId24"/>
    <p:sldId id="707" r:id="rId25"/>
    <p:sldId id="710" r:id="rId26"/>
    <p:sldId id="714" r:id="rId27"/>
    <p:sldId id="691" r:id="rId28"/>
    <p:sldId id="770" r:id="rId29"/>
    <p:sldId id="769" r:id="rId30"/>
    <p:sldId id="767" r:id="rId31"/>
    <p:sldId id="693" r:id="rId32"/>
    <p:sldId id="711" r:id="rId33"/>
    <p:sldId id="696" r:id="rId34"/>
    <p:sldId id="712" r:id="rId35"/>
    <p:sldId id="713" r:id="rId36"/>
    <p:sldId id="698" r:id="rId37"/>
    <p:sldId id="776" r:id="rId38"/>
    <p:sldId id="715" r:id="rId39"/>
    <p:sldId id="699" r:id="rId40"/>
    <p:sldId id="716" r:id="rId41"/>
    <p:sldId id="720" r:id="rId42"/>
    <p:sldId id="721" r:id="rId43"/>
    <p:sldId id="729" r:id="rId44"/>
    <p:sldId id="701" r:id="rId45"/>
    <p:sldId id="719" r:id="rId46"/>
    <p:sldId id="702" r:id="rId47"/>
    <p:sldId id="692" r:id="rId48"/>
    <p:sldId id="703" r:id="rId49"/>
    <p:sldId id="772" r:id="rId50"/>
    <p:sldId id="704" r:id="rId51"/>
    <p:sldId id="562" r:id="rId52"/>
    <p:sldId id="728" r:id="rId53"/>
    <p:sldId id="732" r:id="rId54"/>
    <p:sldId id="733" r:id="rId55"/>
    <p:sldId id="569" r:id="rId56"/>
    <p:sldId id="734" r:id="rId57"/>
    <p:sldId id="735" r:id="rId58"/>
    <p:sldId id="570" r:id="rId59"/>
    <p:sldId id="737" r:id="rId60"/>
    <p:sldId id="739" r:id="rId61"/>
    <p:sldId id="571" r:id="rId62"/>
    <p:sldId id="744" r:id="rId63"/>
    <p:sldId id="752" r:id="rId64"/>
    <p:sldId id="753" r:id="rId65"/>
    <p:sldId id="572" r:id="rId66"/>
    <p:sldId id="574" r:id="rId67"/>
    <p:sldId id="578" r:id="rId68"/>
    <p:sldId id="587" r:id="rId69"/>
    <p:sldId id="579" r:id="rId70"/>
    <p:sldId id="745" r:id="rId71"/>
    <p:sldId id="746" r:id="rId72"/>
    <p:sldId id="747" r:id="rId73"/>
    <p:sldId id="748" r:id="rId74"/>
    <p:sldId id="591" r:id="rId75"/>
    <p:sldId id="751" r:id="rId76"/>
    <p:sldId id="750" r:id="rId77"/>
    <p:sldId id="524" r:id="rId78"/>
    <p:sldId id="599" r:id="rId79"/>
    <p:sldId id="600" r:id="rId80"/>
    <p:sldId id="601" r:id="rId81"/>
    <p:sldId id="602" r:id="rId82"/>
    <p:sldId id="708" r:id="rId83"/>
    <p:sldId id="755" r:id="rId84"/>
    <p:sldId id="611" r:id="rId85"/>
    <p:sldId id="607" r:id="rId86"/>
    <p:sldId id="606" r:id="rId87"/>
    <p:sldId id="757" r:id="rId88"/>
    <p:sldId id="603" r:id="rId89"/>
    <p:sldId id="604" r:id="rId90"/>
    <p:sldId id="756" r:id="rId91"/>
    <p:sldId id="613" r:id="rId92"/>
    <p:sldId id="615" r:id="rId93"/>
    <p:sldId id="617" r:id="rId94"/>
    <p:sldId id="619" r:id="rId95"/>
    <p:sldId id="620" r:id="rId96"/>
    <p:sldId id="621" r:id="rId97"/>
    <p:sldId id="623" r:id="rId98"/>
    <p:sldId id="624" r:id="rId99"/>
    <p:sldId id="625" r:id="rId100"/>
    <p:sldId id="626" r:id="rId101"/>
    <p:sldId id="627" r:id="rId102"/>
    <p:sldId id="628" r:id="rId103"/>
    <p:sldId id="630" r:id="rId104"/>
    <p:sldId id="631" r:id="rId105"/>
    <p:sldId id="632" r:id="rId106"/>
    <p:sldId id="633" r:id="rId107"/>
    <p:sldId id="634" r:id="rId108"/>
    <p:sldId id="635" r:id="rId109"/>
    <p:sldId id="636" r:id="rId110"/>
    <p:sldId id="637" r:id="rId111"/>
    <p:sldId id="638" r:id="rId112"/>
    <p:sldId id="639" r:id="rId113"/>
    <p:sldId id="640" r:id="rId114"/>
    <p:sldId id="758" r:id="rId115"/>
    <p:sldId id="641" r:id="rId116"/>
    <p:sldId id="642" r:id="rId117"/>
    <p:sldId id="643" r:id="rId118"/>
    <p:sldId id="644" r:id="rId119"/>
    <p:sldId id="670" r:id="rId120"/>
    <p:sldId id="646" r:id="rId121"/>
    <p:sldId id="759" r:id="rId122"/>
    <p:sldId id="652" r:id="rId123"/>
    <p:sldId id="653" r:id="rId124"/>
    <p:sldId id="655" r:id="rId125"/>
    <p:sldId id="656" r:id="rId126"/>
    <p:sldId id="657" r:id="rId127"/>
    <p:sldId id="658" r:id="rId128"/>
    <p:sldId id="659" r:id="rId129"/>
    <p:sldId id="660" r:id="rId130"/>
    <p:sldId id="661" r:id="rId131"/>
    <p:sldId id="740" r:id="rId132"/>
    <p:sldId id="773" r:id="rId133"/>
    <p:sldId id="777" r:id="rId134"/>
    <p:sldId id="662" r:id="rId135"/>
    <p:sldId id="663" r:id="rId136"/>
    <p:sldId id="761" r:id="rId137"/>
    <p:sldId id="664" r:id="rId138"/>
    <p:sldId id="760" r:id="rId139"/>
    <p:sldId id="762" r:id="rId140"/>
    <p:sldId id="763" r:id="rId141"/>
    <p:sldId id="775" r:id="rId142"/>
    <p:sldId id="774" r:id="rId143"/>
    <p:sldId id="764" r:id="rId144"/>
    <p:sldId id="741" r:id="rId145"/>
    <p:sldId id="668" r:id="rId146"/>
    <p:sldId id="736" r:id="rId147"/>
    <p:sldId id="260" r:id="rId148"/>
  </p:sldIdLst>
  <p:sldSz cx="9144000" cy="6858000" type="screen4x3"/>
  <p:notesSz cx="6858000" cy="9144000"/>
  <p:defaultTextStyle>
    <a:defPPr>
      <a:defRPr lang="gl-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AA1"/>
    <a:srgbClr val="663300"/>
    <a:srgbClr val="99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63" autoAdjust="0"/>
    <p:restoredTop sz="94660"/>
  </p:normalViewPr>
  <p:slideViewPr>
    <p:cSldViewPr snapToGrid="0">
      <p:cViewPr varScale="1">
        <p:scale>
          <a:sx n="114" d="100"/>
          <a:sy n="114" d="100"/>
        </p:scale>
        <p:origin x="11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F62F031-F08E-4E3E-8CBF-7BAFEAD227E1}" type="datetimeFigureOut">
              <a:rPr lang="gl-ES" smtClean="0"/>
              <a:t>27/02/2026</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199867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F62F031-F08E-4E3E-8CBF-7BAFEAD227E1}" type="datetimeFigureOut">
              <a:rPr lang="gl-ES" smtClean="0"/>
              <a:t>27/02/2026</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296611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F62F031-F08E-4E3E-8CBF-7BAFEAD227E1}" type="datetimeFigureOut">
              <a:rPr lang="gl-ES" smtClean="0"/>
              <a:t>27/02/2026</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285833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F62F031-F08E-4E3E-8CBF-7BAFEAD227E1}" type="datetimeFigureOut">
              <a:rPr lang="gl-ES" smtClean="0"/>
              <a:t>27/02/2026</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264246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F62F031-F08E-4E3E-8CBF-7BAFEAD227E1}" type="datetimeFigureOut">
              <a:rPr lang="gl-ES" smtClean="0"/>
              <a:t>27/02/2026</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324454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F62F031-F08E-4E3E-8CBF-7BAFEAD227E1}" type="datetimeFigureOut">
              <a:rPr lang="gl-ES" smtClean="0"/>
              <a:t>27/02/2026</a:t>
            </a:fld>
            <a:endParaRPr lang="gl-ES"/>
          </a:p>
        </p:txBody>
      </p:sp>
      <p:sp>
        <p:nvSpPr>
          <p:cNvPr id="6" name="Footer Placeholder 5"/>
          <p:cNvSpPr>
            <a:spLocks noGrp="1"/>
          </p:cNvSpPr>
          <p:nvPr>
            <p:ph type="ftr" sz="quarter" idx="11"/>
          </p:nvPr>
        </p:nvSpPr>
        <p:spPr/>
        <p:txBody>
          <a:bodyPr/>
          <a:lstStyle/>
          <a:p>
            <a:endParaRPr lang="gl-ES"/>
          </a:p>
        </p:txBody>
      </p:sp>
      <p:sp>
        <p:nvSpPr>
          <p:cNvPr id="7" name="Slide Number Placeholder 6"/>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160895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F62F031-F08E-4E3E-8CBF-7BAFEAD227E1}" type="datetimeFigureOut">
              <a:rPr lang="gl-ES" smtClean="0"/>
              <a:t>27/02/2026</a:t>
            </a:fld>
            <a:endParaRPr lang="gl-ES"/>
          </a:p>
        </p:txBody>
      </p:sp>
      <p:sp>
        <p:nvSpPr>
          <p:cNvPr id="8" name="Footer Placeholder 7"/>
          <p:cNvSpPr>
            <a:spLocks noGrp="1"/>
          </p:cNvSpPr>
          <p:nvPr>
            <p:ph type="ftr" sz="quarter" idx="11"/>
          </p:nvPr>
        </p:nvSpPr>
        <p:spPr/>
        <p:txBody>
          <a:bodyPr/>
          <a:lstStyle/>
          <a:p>
            <a:endParaRPr lang="gl-ES"/>
          </a:p>
        </p:txBody>
      </p:sp>
      <p:sp>
        <p:nvSpPr>
          <p:cNvPr id="9" name="Slide Number Placeholder 8"/>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301361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F62F031-F08E-4E3E-8CBF-7BAFEAD227E1}" type="datetimeFigureOut">
              <a:rPr lang="gl-ES" smtClean="0"/>
              <a:t>27/02/2026</a:t>
            </a:fld>
            <a:endParaRPr lang="gl-ES"/>
          </a:p>
        </p:txBody>
      </p:sp>
      <p:sp>
        <p:nvSpPr>
          <p:cNvPr id="4" name="Footer Placeholder 3"/>
          <p:cNvSpPr>
            <a:spLocks noGrp="1"/>
          </p:cNvSpPr>
          <p:nvPr>
            <p:ph type="ftr" sz="quarter" idx="11"/>
          </p:nvPr>
        </p:nvSpPr>
        <p:spPr/>
        <p:txBody>
          <a:bodyPr/>
          <a:lstStyle/>
          <a:p>
            <a:endParaRPr lang="gl-ES"/>
          </a:p>
        </p:txBody>
      </p:sp>
      <p:sp>
        <p:nvSpPr>
          <p:cNvPr id="5" name="Slide Number Placeholder 4"/>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68223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2F031-F08E-4E3E-8CBF-7BAFEAD227E1}" type="datetimeFigureOut">
              <a:rPr lang="gl-ES" smtClean="0"/>
              <a:t>27/02/2026</a:t>
            </a:fld>
            <a:endParaRPr lang="gl-ES"/>
          </a:p>
        </p:txBody>
      </p:sp>
      <p:sp>
        <p:nvSpPr>
          <p:cNvPr id="3" name="Footer Placeholder 2"/>
          <p:cNvSpPr>
            <a:spLocks noGrp="1"/>
          </p:cNvSpPr>
          <p:nvPr>
            <p:ph type="ftr" sz="quarter" idx="11"/>
          </p:nvPr>
        </p:nvSpPr>
        <p:spPr/>
        <p:txBody>
          <a:bodyPr/>
          <a:lstStyle/>
          <a:p>
            <a:endParaRPr lang="gl-ES"/>
          </a:p>
        </p:txBody>
      </p:sp>
      <p:sp>
        <p:nvSpPr>
          <p:cNvPr id="4" name="Slide Number Placeholder 3"/>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171133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F62F031-F08E-4E3E-8CBF-7BAFEAD227E1}" type="datetimeFigureOut">
              <a:rPr lang="gl-ES" smtClean="0"/>
              <a:t>27/02/2026</a:t>
            </a:fld>
            <a:endParaRPr lang="gl-ES"/>
          </a:p>
        </p:txBody>
      </p:sp>
      <p:sp>
        <p:nvSpPr>
          <p:cNvPr id="6" name="Footer Placeholder 5"/>
          <p:cNvSpPr>
            <a:spLocks noGrp="1"/>
          </p:cNvSpPr>
          <p:nvPr>
            <p:ph type="ftr" sz="quarter" idx="11"/>
          </p:nvPr>
        </p:nvSpPr>
        <p:spPr/>
        <p:txBody>
          <a:bodyPr/>
          <a:lstStyle/>
          <a:p>
            <a:endParaRPr lang="gl-ES"/>
          </a:p>
        </p:txBody>
      </p:sp>
      <p:sp>
        <p:nvSpPr>
          <p:cNvPr id="7" name="Slide Number Placeholder 6"/>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651620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F62F031-F08E-4E3E-8CBF-7BAFEAD227E1}" type="datetimeFigureOut">
              <a:rPr lang="gl-ES" smtClean="0"/>
              <a:t>27/02/2026</a:t>
            </a:fld>
            <a:endParaRPr lang="gl-ES"/>
          </a:p>
        </p:txBody>
      </p:sp>
      <p:sp>
        <p:nvSpPr>
          <p:cNvPr id="6" name="Footer Placeholder 5"/>
          <p:cNvSpPr>
            <a:spLocks noGrp="1"/>
          </p:cNvSpPr>
          <p:nvPr>
            <p:ph type="ftr" sz="quarter" idx="11"/>
          </p:nvPr>
        </p:nvSpPr>
        <p:spPr/>
        <p:txBody>
          <a:bodyPr/>
          <a:lstStyle/>
          <a:p>
            <a:endParaRPr lang="gl-ES"/>
          </a:p>
        </p:txBody>
      </p:sp>
      <p:sp>
        <p:nvSpPr>
          <p:cNvPr id="7" name="Slide Number Placeholder 6"/>
          <p:cNvSpPr>
            <a:spLocks noGrp="1"/>
          </p:cNvSpPr>
          <p:nvPr>
            <p:ph type="sldNum" sz="quarter" idx="12"/>
          </p:nvPr>
        </p:nvSpPr>
        <p:spPr/>
        <p:txBody>
          <a:bodyPr/>
          <a:lstStyle/>
          <a:p>
            <a:fld id="{34413F49-77AC-4746-BC1E-F844D6D6B925}" type="slidenum">
              <a:rPr lang="gl-ES" smtClean="0"/>
              <a:t>‹Nº›</a:t>
            </a:fld>
            <a:endParaRPr lang="gl-ES"/>
          </a:p>
        </p:txBody>
      </p:sp>
    </p:spTree>
    <p:extLst>
      <p:ext uri="{BB962C8B-B14F-4D97-AF65-F5344CB8AC3E}">
        <p14:creationId xmlns:p14="http://schemas.microsoft.com/office/powerpoint/2010/main" val="324719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2F031-F08E-4E3E-8CBF-7BAFEAD227E1}" type="datetimeFigureOut">
              <a:rPr lang="gl-ES" smtClean="0"/>
              <a:t>27/02/2026</a:t>
            </a:fld>
            <a:endParaRPr lang="gl-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gl-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13F49-77AC-4746-BC1E-F844D6D6B925}" type="slidenum">
              <a:rPr lang="gl-ES" smtClean="0"/>
              <a:t>‹Nº›</a:t>
            </a:fld>
            <a:endParaRPr lang="gl-ES"/>
          </a:p>
        </p:txBody>
      </p:sp>
    </p:spTree>
    <p:extLst>
      <p:ext uri="{BB962C8B-B14F-4D97-AF65-F5344CB8AC3E}">
        <p14:creationId xmlns:p14="http://schemas.microsoft.com/office/powerpoint/2010/main" val="4213832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0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1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G"/></Relationships>
</file>

<file path=ppt/slides/_rels/slide12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g"/></Relationships>
</file>

<file path=ppt/slides/_rels/slide12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1" y="92075"/>
            <a:ext cx="9144000" cy="3354765"/>
          </a:xfrm>
          <a:prstGeom prst="rect">
            <a:avLst/>
          </a:prstGeom>
          <a:noFill/>
          <a:ln>
            <a:noFill/>
          </a:ln>
          <a:effectLst/>
        </p:spPr>
        <p:txBody>
          <a:bodyPr wrap="square">
            <a:spAutoFit/>
          </a:bodyPr>
          <a:lstStyle/>
          <a:p>
            <a:pPr algn="ctr"/>
            <a:r>
              <a:rPr lang="es-ES" altLang="gl-ES" sz="6600">
                <a:solidFill>
                  <a:srgbClr val="E9DAA1"/>
                </a:solidFill>
                <a:latin typeface="Arial Black" panose="020B0A04020102020204" pitchFamily="34" charset="0"/>
              </a:rPr>
              <a:t>SERRA DO </a:t>
            </a:r>
            <a:endParaRPr lang="es-ES" altLang="gl-ES" sz="8000">
              <a:solidFill>
                <a:srgbClr val="E9DAA1"/>
              </a:solidFill>
              <a:latin typeface="Arial Black" panose="020B0A04020102020204" pitchFamily="34" charset="0"/>
            </a:endParaRPr>
          </a:p>
          <a:p>
            <a:pPr algn="ctr"/>
            <a:r>
              <a:rPr lang="es-ES" sz="8000">
                <a:solidFill>
                  <a:srgbClr val="E9DAA1"/>
                </a:solidFill>
                <a:latin typeface="Arial Black" panose="020B0A04020102020204" pitchFamily="34" charset="0"/>
              </a:rPr>
              <a:t>COUREL</a:t>
            </a:r>
            <a:endParaRPr lang="gl-ES" sz="8000">
              <a:solidFill>
                <a:srgbClr val="E9DAA1"/>
              </a:solidFill>
              <a:latin typeface="Arial Black" panose="020B0A04020102020204" pitchFamily="34" charset="0"/>
            </a:endParaRPr>
          </a:p>
          <a:p>
            <a:pPr algn="ctr"/>
            <a:endParaRPr lang="es-ES" altLang="gl-ES" sz="6600" b="0">
              <a:solidFill>
                <a:srgbClr val="E9DAA1"/>
              </a:solidFill>
              <a:latin typeface="Arial Black" panose="020B0A040201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9822"/>
            <a:ext cx="9144000" cy="4304714"/>
          </a:xfrm>
          <a:prstGeom prst="rect">
            <a:avLst/>
          </a:prstGeom>
        </p:spPr>
      </p:pic>
    </p:spTree>
    <p:extLst>
      <p:ext uri="{BB962C8B-B14F-4D97-AF65-F5344CB8AC3E}">
        <p14:creationId xmlns:p14="http://schemas.microsoft.com/office/powerpoint/2010/main" val="301007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0" y="6456734"/>
            <a:ext cx="2843213"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Cavorcos na serra do Courel</a:t>
            </a:r>
          </a:p>
        </p:txBody>
      </p:sp>
      <p:pic>
        <p:nvPicPr>
          <p:cNvPr id="1536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1926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6" descr="dABOECIA-oRIBIO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0"/>
            <a:ext cx="3649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 descr="ERica arborea r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3"/>
          <p:cNvSpPr txBox="1">
            <a:spLocks noChangeArrowheads="1"/>
          </p:cNvSpPr>
          <p:nvPr/>
        </p:nvSpPr>
        <p:spPr bwMode="auto">
          <a:xfrm>
            <a:off x="5435600" y="6381750"/>
            <a:ext cx="30241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Breixo (</a:t>
            </a:r>
            <a:r>
              <a:rPr lang="pt-BR" altLang="gl-ES" sz="1400" b="1" i="1">
                <a:latin typeface="Calibri" panose="020F0502020204030204" pitchFamily="34" charset="0"/>
              </a:rPr>
              <a:t>Daboecia cantabrica</a:t>
            </a:r>
            <a:r>
              <a:rPr lang="pt-BR" altLang="gl-ES" sz="1400" b="1">
                <a:latin typeface="Calibri" panose="020F0502020204030204" pitchFamily="34" charset="0"/>
              </a:rPr>
              <a:t>...)</a:t>
            </a:r>
          </a:p>
        </p:txBody>
      </p:sp>
      <p:sp>
        <p:nvSpPr>
          <p:cNvPr id="102405" name="Text Box 4"/>
          <p:cNvSpPr txBox="1">
            <a:spLocks noChangeArrowheads="1"/>
          </p:cNvSpPr>
          <p:nvPr/>
        </p:nvSpPr>
        <p:spPr bwMode="auto">
          <a:xfrm>
            <a:off x="107950" y="6381750"/>
            <a:ext cx="24479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Uz branca </a:t>
            </a:r>
            <a:r>
              <a:rPr lang="pt-BR" altLang="gl-ES" sz="1400" b="1" i="1">
                <a:latin typeface="Calibri" panose="020F0502020204030204" pitchFamily="34" charset="0"/>
              </a:rPr>
              <a:t>(Erica arborea)</a:t>
            </a:r>
            <a:endParaRPr lang="pt-BR" altLang="gl-ES" sz="1400" b="1">
              <a:latin typeface="Calibri" panose="020F0502020204030204" pitchFamily="34" charset="0"/>
            </a:endParaRPr>
          </a:p>
        </p:txBody>
      </p:sp>
    </p:spTree>
    <p:extLst>
      <p:ext uri="{BB962C8B-B14F-4D97-AF65-F5344CB8AC3E}">
        <p14:creationId xmlns:p14="http://schemas.microsoft.com/office/powerpoint/2010/main" val="2141510586"/>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descr="xara-ru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441483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descr="serval-x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4578350" y="6540500"/>
            <a:ext cx="2159000"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Mostallo (</a:t>
            </a:r>
            <a:r>
              <a:rPr lang="pt-BR" altLang="gl-ES" sz="1400" b="1" i="1">
                <a:latin typeface="Calibri" panose="020F0502020204030204" pitchFamily="34" charset="0"/>
              </a:rPr>
              <a:t>Sorbus aria</a:t>
            </a:r>
            <a:r>
              <a:rPr lang="pt-BR" altLang="gl-ES" sz="1400" b="1">
                <a:latin typeface="Calibri" panose="020F0502020204030204" pitchFamily="34" charset="0"/>
              </a:rPr>
              <a:t>)</a:t>
            </a:r>
          </a:p>
        </p:txBody>
      </p:sp>
      <p:sp>
        <p:nvSpPr>
          <p:cNvPr id="103429" name="Text Box 5"/>
          <p:cNvSpPr txBox="1">
            <a:spLocks noChangeArrowheads="1"/>
          </p:cNvSpPr>
          <p:nvPr/>
        </p:nvSpPr>
        <p:spPr bwMode="auto">
          <a:xfrm>
            <a:off x="31750" y="6021388"/>
            <a:ext cx="25923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Esteva (</a:t>
            </a:r>
            <a:r>
              <a:rPr lang="pt-BR" altLang="gl-ES" sz="1400" b="1" i="1">
                <a:latin typeface="Calibri" panose="020F0502020204030204" pitchFamily="34" charset="0"/>
              </a:rPr>
              <a:t>Cistus salvifolius</a:t>
            </a:r>
            <a:r>
              <a:rPr lang="pt-BR" altLang="gl-ES" sz="1400" b="1">
                <a:latin typeface="Calibri" panose="020F0502020204030204" pitchFamily="34" charset="0"/>
              </a:rPr>
              <a:t>)</a:t>
            </a:r>
          </a:p>
        </p:txBody>
      </p:sp>
    </p:spTree>
    <p:extLst>
      <p:ext uri="{BB962C8B-B14F-4D97-AF65-F5344CB8AC3E}">
        <p14:creationId xmlns:p14="http://schemas.microsoft.com/office/powerpoint/2010/main" val="726678548"/>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07950" y="3267075"/>
            <a:ext cx="19446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Lithodora diffusa</a:t>
            </a:r>
          </a:p>
        </p:txBody>
      </p:sp>
      <p:pic>
        <p:nvPicPr>
          <p:cNvPr id="104451" name="Picture 6" descr="Rhamnus legionensis Courel5-10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2805113"/>
            <a:ext cx="6011862"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7"/>
          <p:cNvSpPr txBox="1">
            <a:spLocks noChangeArrowheads="1"/>
          </p:cNvSpPr>
          <p:nvPr/>
        </p:nvSpPr>
        <p:spPr bwMode="auto">
          <a:xfrm>
            <a:off x="755650" y="6505575"/>
            <a:ext cx="2305050"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gl-ES" sz="1400" b="1" i="1">
                <a:latin typeface="Calibri" panose="020F0502020204030204" pitchFamily="34" charset="0"/>
              </a:rPr>
              <a:t>Rhamnus legionensis</a:t>
            </a:r>
          </a:p>
        </p:txBody>
      </p:sp>
      <p:pic>
        <p:nvPicPr>
          <p:cNvPr id="104453" name="Picture 8" descr="litodora-cruz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933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379309"/>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43821" y="6520774"/>
            <a:ext cx="22320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Saxifraga spathularis </a:t>
            </a:r>
            <a:endParaRPr lang="pt-BR" altLang="gl-ES" sz="1400" b="1">
              <a:latin typeface="Calibri" panose="020F0502020204030204" pitchFamily="34" charset="0"/>
            </a:endParaRPr>
          </a:p>
        </p:txBody>
      </p:sp>
      <p:pic>
        <p:nvPicPr>
          <p:cNvPr id="106499" name="Picture 11" descr="saxifraga-espatularis-Cun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4221163" cy="63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059" y="188913"/>
            <a:ext cx="4796896" cy="6332537"/>
          </a:xfrm>
          <a:prstGeom prst="rect">
            <a:avLst/>
          </a:prstGeom>
        </p:spPr>
      </p:pic>
      <p:sp>
        <p:nvSpPr>
          <p:cNvPr id="7" name="Text Box 2"/>
          <p:cNvSpPr txBox="1">
            <a:spLocks noChangeArrowheads="1"/>
          </p:cNvSpPr>
          <p:nvPr/>
        </p:nvSpPr>
        <p:spPr bwMode="auto">
          <a:xfrm>
            <a:off x="4331466" y="6553200"/>
            <a:ext cx="2232025" cy="30777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Ruda </a:t>
            </a:r>
            <a:r>
              <a:rPr lang="pt-BR" altLang="gl-ES" sz="1400" b="1" i="1">
                <a:latin typeface="Calibri" panose="020F0502020204030204" pitchFamily="34" charset="0"/>
              </a:rPr>
              <a:t>(Ruta montana) </a:t>
            </a:r>
            <a:endParaRPr lang="pt-BR" altLang="gl-ES" sz="1400" b="1">
              <a:latin typeface="Calibri" panose="020F0502020204030204" pitchFamily="34" charset="0"/>
            </a:endParaRPr>
          </a:p>
        </p:txBody>
      </p:sp>
    </p:spTree>
    <p:extLst>
      <p:ext uri="{BB962C8B-B14F-4D97-AF65-F5344CB8AC3E}">
        <p14:creationId xmlns:p14="http://schemas.microsoft.com/office/powerpoint/2010/main" val="577874988"/>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Matthiola fruticulosa Courel 5-10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09550"/>
            <a:ext cx="3970338"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4"/>
          <p:cNvSpPr txBox="1">
            <a:spLocks noChangeArrowheads="1"/>
          </p:cNvSpPr>
          <p:nvPr/>
        </p:nvSpPr>
        <p:spPr bwMode="auto">
          <a:xfrm>
            <a:off x="5867400" y="6308725"/>
            <a:ext cx="2303463"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Matthiola fruticulosa</a:t>
            </a:r>
          </a:p>
        </p:txBody>
      </p:sp>
      <p:pic>
        <p:nvPicPr>
          <p:cNvPr id="107524" name="Picture 5" descr="ERINUS ALPIOS cOUREL-5-10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60350"/>
            <a:ext cx="468312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6"/>
          <p:cNvSpPr txBox="1">
            <a:spLocks noChangeArrowheads="1"/>
          </p:cNvSpPr>
          <p:nvPr/>
        </p:nvSpPr>
        <p:spPr bwMode="auto">
          <a:xfrm>
            <a:off x="755650" y="6165850"/>
            <a:ext cx="17287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Erinus alpinus</a:t>
            </a:r>
          </a:p>
        </p:txBody>
      </p:sp>
    </p:spTree>
    <p:extLst>
      <p:ext uri="{BB962C8B-B14F-4D97-AF65-F5344CB8AC3E}">
        <p14:creationId xmlns:p14="http://schemas.microsoft.com/office/powerpoint/2010/main" val="2772931788"/>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uadroTexto 1"/>
          <p:cNvSpPr txBox="1">
            <a:spLocks noChangeArrowheads="1"/>
          </p:cNvSpPr>
          <p:nvPr/>
        </p:nvSpPr>
        <p:spPr bwMode="auto">
          <a:xfrm>
            <a:off x="130750" y="139497"/>
            <a:ext cx="3816350" cy="649408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600" b="1">
                <a:latin typeface="Calibri" panose="020F0502020204030204" pitchFamily="34" charset="0"/>
              </a:rPr>
              <a:t>O Courel presenta unha das riquezas máis altas do país en canto a diversidade de flora (máis de 800 especies, case a metade das que hai en de Galiza, entre elas numerosas plantas únicas ou raras).</a:t>
            </a:r>
          </a:p>
          <a:p>
            <a:pPr>
              <a:spcBef>
                <a:spcPct val="0"/>
              </a:spcBef>
              <a:buFontTx/>
              <a:buNone/>
            </a:pPr>
            <a:r>
              <a:rPr lang="pt-BR" altLang="gl-ES" sz="1400" b="1" i="1">
                <a:latin typeface="Calibri" panose="020F0502020204030204" pitchFamily="34" charset="0"/>
              </a:rPr>
              <a:t>Sideritis caureliana</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Rhamnus legionensis</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Primula legionensis</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Primula elatior bergidensis</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Arenaria grandiflora</a:t>
            </a:r>
            <a:r>
              <a:rPr lang="pt-BR" altLang="gl-ES" sz="1400" b="1">
                <a:latin typeface="Calibri" panose="020F0502020204030204" pitchFamily="34" charset="0"/>
              </a:rPr>
              <a:t> subsp.</a:t>
            </a:r>
            <a:r>
              <a:rPr lang="pt-BR" altLang="gl-ES" sz="1400" b="1" i="1">
                <a:latin typeface="Calibri" panose="020F0502020204030204" pitchFamily="34" charset="0"/>
              </a:rPr>
              <a:t> incrassata </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Armeria duriaei</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Crepis albida</a:t>
            </a:r>
            <a:r>
              <a:rPr lang="pt-BR" altLang="gl-ES" sz="1400" b="1">
                <a:latin typeface="Calibri" panose="020F0502020204030204" pitchFamily="34" charset="0"/>
              </a:rPr>
              <a:t> subsp. </a:t>
            </a:r>
            <a:r>
              <a:rPr lang="pt-BR" altLang="gl-ES" sz="1400" b="1" i="1">
                <a:latin typeface="Calibri" panose="020F0502020204030204" pitchFamily="34" charset="0"/>
              </a:rPr>
              <a:t>asturica</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Festuca elegans</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Festuca summilusitanica</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Genista sanabrensis</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Gentiana lutea</a:t>
            </a:r>
            <a:r>
              <a:rPr lang="pt-BR" altLang="gl-ES" sz="1400" b="1">
                <a:latin typeface="Calibri" panose="020F0502020204030204" pitchFamily="34" charset="0"/>
              </a:rPr>
              <a:t> subsp. a</a:t>
            </a:r>
            <a:r>
              <a:rPr lang="pt-BR" altLang="gl-ES" sz="1400" b="1" i="1">
                <a:latin typeface="Calibri" panose="020F0502020204030204" pitchFamily="34" charset="0"/>
              </a:rPr>
              <a:t>urantiaca</a:t>
            </a:r>
            <a:endParaRPr lang="gl-ES" altLang="gl-ES" sz="1400">
              <a:latin typeface="Calibri" panose="020F0502020204030204" pitchFamily="34" charset="0"/>
            </a:endParaRPr>
          </a:p>
          <a:p>
            <a:pPr>
              <a:spcBef>
                <a:spcPct val="0"/>
              </a:spcBef>
              <a:buFontTx/>
              <a:buNone/>
            </a:pPr>
            <a:r>
              <a:rPr lang="pt-BR" altLang="gl-ES" sz="1400" b="1" i="1">
                <a:latin typeface="Calibri" panose="020F0502020204030204" pitchFamily="34" charset="0"/>
              </a:rPr>
              <a:t>Iberis contracta</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Omphalodes nitida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Lithodora diffusa</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Luzula sylvatica</a:t>
            </a:r>
            <a:r>
              <a:rPr lang="gl-ES" altLang="gl-ES" sz="1400" b="1">
                <a:latin typeface="Calibri" panose="020F0502020204030204" pitchFamily="34" charset="0"/>
              </a:rPr>
              <a:t>, subsp. </a:t>
            </a:r>
            <a:r>
              <a:rPr lang="gl-ES" altLang="gl-ES" sz="1400" b="1" i="1">
                <a:latin typeface="Calibri" panose="020F0502020204030204" pitchFamily="34" charset="0"/>
              </a:rPr>
              <a:t>herriquesii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Saxifraga spathularis</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Pinguicola grandiflora</a:t>
            </a:r>
            <a:endParaRPr lang="gl-ES" altLang="gl-ES" sz="1400">
              <a:latin typeface="Calibri" panose="020F0502020204030204" pitchFamily="34" charset="0"/>
            </a:endParaRPr>
          </a:p>
          <a:p>
            <a:pPr>
              <a:spcBef>
                <a:spcPct val="0"/>
              </a:spcBef>
              <a:buFontTx/>
              <a:buNone/>
            </a:pPr>
            <a:r>
              <a:rPr lang="gl-ES" altLang="gl-ES" sz="1400" b="1">
                <a:latin typeface="Calibri" panose="020F0502020204030204" pitchFamily="34" charset="0"/>
              </a:rPr>
              <a:t>Arleira (</a:t>
            </a:r>
            <a:r>
              <a:rPr lang="gl-ES" altLang="gl-ES" sz="1400" b="1" i="1">
                <a:latin typeface="Calibri" panose="020F0502020204030204" pitchFamily="34" charset="0"/>
              </a:rPr>
              <a:t>Berberis vulgaris</a:t>
            </a:r>
            <a:r>
              <a:rPr lang="gl-ES" altLang="gl-ES" sz="1400" b="1">
                <a:latin typeface="Calibri" panose="020F0502020204030204" pitchFamily="34" charset="0"/>
              </a:rPr>
              <a:t>)</a:t>
            </a:r>
            <a:endParaRPr lang="gl-ES" altLang="gl-ES" sz="1400">
              <a:latin typeface="Calibri" panose="020F0502020204030204" pitchFamily="34" charset="0"/>
            </a:endParaRPr>
          </a:p>
          <a:p>
            <a:pPr>
              <a:spcBef>
                <a:spcPct val="0"/>
              </a:spcBef>
              <a:buFontTx/>
              <a:buNone/>
            </a:pPr>
            <a:r>
              <a:rPr lang="gl-ES" altLang="gl-ES" sz="1400" b="1">
                <a:latin typeface="Calibri" panose="020F0502020204030204" pitchFamily="34" charset="0"/>
              </a:rPr>
              <a:t>Mostallo (</a:t>
            </a:r>
            <a:r>
              <a:rPr lang="gl-ES" altLang="gl-ES" sz="1400" b="1" i="1">
                <a:latin typeface="Calibri" panose="020F0502020204030204" pitchFamily="34" charset="0"/>
              </a:rPr>
              <a:t>Sorbus aria</a:t>
            </a:r>
            <a:r>
              <a:rPr lang="gl-ES" altLang="gl-ES" sz="1400" b="1">
                <a:latin typeface="Calibri" panose="020F0502020204030204" pitchFamily="34" charset="0"/>
              </a:rPr>
              <a:t>)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Genista obtusiramea</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Erodium glandulosum</a:t>
            </a:r>
            <a:r>
              <a:rPr lang="gl-ES" altLang="gl-ES" sz="1400" b="1">
                <a:latin typeface="Calibri" panose="020F0502020204030204" pitchFamily="34" charset="0"/>
              </a:rPr>
              <a:t>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Ophrys ustulata</a:t>
            </a:r>
            <a:r>
              <a:rPr lang="gl-ES" altLang="gl-ES" sz="1400" b="1">
                <a:latin typeface="Calibri" panose="020F0502020204030204" pitchFamily="34" charset="0"/>
              </a:rPr>
              <a:t>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Campanula arbatica</a:t>
            </a:r>
            <a:r>
              <a:rPr lang="gl-ES" altLang="gl-ES" sz="1400" b="1">
                <a:latin typeface="Calibri" panose="020F0502020204030204" pitchFamily="34" charset="0"/>
              </a:rPr>
              <a:t> subsp. </a:t>
            </a:r>
            <a:r>
              <a:rPr lang="gl-ES" altLang="gl-ES" sz="1400" b="1" i="1">
                <a:latin typeface="Calibri" panose="020F0502020204030204" pitchFamily="34" charset="0"/>
              </a:rPr>
              <a:t>adsurgens</a:t>
            </a:r>
            <a:r>
              <a:rPr lang="gl-ES" altLang="gl-ES" sz="1400" b="1">
                <a:latin typeface="Calibri" panose="020F0502020204030204" pitchFamily="34" charset="0"/>
              </a:rPr>
              <a:t>, </a:t>
            </a:r>
            <a:endParaRPr lang="gl-ES" altLang="gl-ES" sz="1400">
              <a:latin typeface="Calibri" panose="020F0502020204030204" pitchFamily="34" charset="0"/>
            </a:endParaRPr>
          </a:p>
          <a:p>
            <a:pPr>
              <a:spcBef>
                <a:spcPct val="0"/>
              </a:spcBef>
              <a:buFontTx/>
              <a:buNone/>
            </a:pPr>
            <a:r>
              <a:rPr lang="gl-ES" altLang="gl-ES" sz="1400" b="1" i="1">
                <a:latin typeface="Calibri" panose="020F0502020204030204" pitchFamily="34" charset="0"/>
              </a:rPr>
              <a:t>Leontodon farinosus...</a:t>
            </a:r>
          </a:p>
        </p:txBody>
      </p:sp>
      <p:pic>
        <p:nvPicPr>
          <p:cNvPr id="108547" name="Picture 5" descr="campanula-ro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268413"/>
            <a:ext cx="4991100"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6"/>
          <p:cNvSpPr txBox="1">
            <a:spLocks noChangeArrowheads="1"/>
          </p:cNvSpPr>
          <p:nvPr/>
        </p:nvSpPr>
        <p:spPr bwMode="auto">
          <a:xfrm>
            <a:off x="4067175" y="5229225"/>
            <a:ext cx="4176713" cy="5254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gl-ES" sz="1400" b="1" i="1">
                <a:latin typeface="Calibri" panose="020F0502020204030204" pitchFamily="34" charset="0"/>
              </a:rPr>
              <a:t>Campanula arvatica</a:t>
            </a:r>
            <a:r>
              <a:rPr lang="pt-BR" altLang="gl-ES" sz="1400" b="1">
                <a:latin typeface="Calibri" panose="020F0502020204030204" pitchFamily="34" charset="0"/>
              </a:rPr>
              <a:t> supsp. </a:t>
            </a:r>
            <a:r>
              <a:rPr lang="pt-BR" altLang="gl-ES" sz="1400" b="1" i="1">
                <a:latin typeface="Calibri" panose="020F0502020204030204" pitchFamily="34" charset="0"/>
              </a:rPr>
              <a:t>adsurgens</a:t>
            </a:r>
            <a:r>
              <a:rPr lang="pt-BR" altLang="gl-ES" sz="1400" b="1">
                <a:latin typeface="Calibri" panose="020F0502020204030204" pitchFamily="34" charset="0"/>
              </a:rPr>
              <a:t>, especie endémica da Cordilleira Cantábrica.</a:t>
            </a:r>
            <a:endParaRPr lang="es-ES" altLang="gl-ES" sz="1400" b="1">
              <a:latin typeface="Calibri" panose="020F0502020204030204" pitchFamily="34" charset="0"/>
            </a:endParaRPr>
          </a:p>
        </p:txBody>
      </p:sp>
    </p:spTree>
    <p:extLst>
      <p:ext uri="{BB962C8B-B14F-4D97-AF65-F5344CB8AC3E}">
        <p14:creationId xmlns:p14="http://schemas.microsoft.com/office/powerpoint/2010/main" val="27398587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Omphalodes nitida Eum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68363"/>
            <a:ext cx="4192588"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4"/>
          <p:cNvSpPr txBox="1">
            <a:spLocks noChangeArrowheads="1"/>
          </p:cNvSpPr>
          <p:nvPr/>
        </p:nvSpPr>
        <p:spPr bwMode="auto">
          <a:xfrm>
            <a:off x="101600" y="4724400"/>
            <a:ext cx="2857500" cy="311150"/>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Omphalodes nitida </a:t>
            </a:r>
            <a:r>
              <a:rPr lang="pt-BR" altLang="gl-ES" sz="1400" b="1">
                <a:latin typeface="Calibri" panose="020F0502020204030204" pitchFamily="34" charset="0"/>
              </a:rPr>
              <a:t>(endemismo)</a:t>
            </a:r>
            <a:endParaRPr lang="es-ES" altLang="gl-ES" sz="1400" b="1">
              <a:latin typeface="Calibri" panose="020F0502020204030204" pitchFamily="34" charset="0"/>
            </a:endParaRPr>
          </a:p>
        </p:txBody>
      </p:sp>
      <p:sp>
        <p:nvSpPr>
          <p:cNvPr id="109572" name="Text Box 3"/>
          <p:cNvSpPr txBox="1">
            <a:spLocks noChangeArrowheads="1"/>
          </p:cNvSpPr>
          <p:nvPr/>
        </p:nvSpPr>
        <p:spPr bwMode="auto">
          <a:xfrm>
            <a:off x="2554288" y="6502400"/>
            <a:ext cx="18002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Armeria duriaei</a:t>
            </a:r>
          </a:p>
        </p:txBody>
      </p:sp>
      <p:pic>
        <p:nvPicPr>
          <p:cNvPr id="109573" name="Picture 9" descr="armeria-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0"/>
            <a:ext cx="456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415792"/>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0"/>
            <a:ext cx="4154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CuadroTexto 4"/>
          <p:cNvSpPr txBox="1">
            <a:spLocks noChangeArrowheads="1"/>
          </p:cNvSpPr>
          <p:nvPr/>
        </p:nvSpPr>
        <p:spPr bwMode="auto">
          <a:xfrm>
            <a:off x="4787900" y="6516688"/>
            <a:ext cx="2519363" cy="306387"/>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400" b="1">
                <a:latin typeface="Calibri" panose="020F0502020204030204" pitchFamily="34" charset="0"/>
              </a:rPr>
              <a:t>Xensá</a:t>
            </a:r>
            <a:r>
              <a:rPr lang="gl-ES" altLang="gl-ES" sz="1400" b="1" i="1">
                <a:latin typeface="Calibri" panose="020F0502020204030204" pitchFamily="34" charset="0"/>
              </a:rPr>
              <a:t> (Gentiana</a:t>
            </a:r>
            <a:r>
              <a:rPr lang="gl-ES" altLang="gl-ES" sz="1400" b="1">
                <a:latin typeface="Calibri" panose="020F0502020204030204" pitchFamily="34" charset="0"/>
              </a:rPr>
              <a:t> </a:t>
            </a:r>
            <a:r>
              <a:rPr lang="gl-ES" altLang="gl-ES" sz="1400" b="1" i="1">
                <a:latin typeface="Calibri" panose="020F0502020204030204" pitchFamily="34" charset="0"/>
              </a:rPr>
              <a:t>lutea)</a:t>
            </a:r>
            <a:endParaRPr lang="gl-ES" altLang="gl-ES" sz="1400">
              <a:latin typeface="Calibri" panose="020F0502020204030204" pitchFamily="34" charset="0"/>
            </a:endParaRPr>
          </a:p>
        </p:txBody>
      </p:sp>
      <p:pic>
        <p:nvPicPr>
          <p:cNvPr id="110596" name="Imagen 1"/>
          <p:cNvPicPr>
            <a:picLocks noChangeAspect="1"/>
          </p:cNvPicPr>
          <p:nvPr/>
        </p:nvPicPr>
        <p:blipFill>
          <a:blip r:embed="rId3">
            <a:extLst>
              <a:ext uri="{28A0092B-C50C-407E-A947-70E740481C1C}">
                <a14:useLocalDpi xmlns:a14="http://schemas.microsoft.com/office/drawing/2010/main" val="0"/>
              </a:ext>
            </a:extLst>
          </a:blip>
          <a:srcRect l="11865" r="11865"/>
          <a:stretch>
            <a:fillRect/>
          </a:stretch>
        </p:blipFill>
        <p:spPr bwMode="auto">
          <a:xfrm>
            <a:off x="1258888" y="4763"/>
            <a:ext cx="3471862"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CuadroTexto 4"/>
          <p:cNvSpPr txBox="1">
            <a:spLocks noChangeArrowheads="1"/>
          </p:cNvSpPr>
          <p:nvPr/>
        </p:nvSpPr>
        <p:spPr bwMode="auto">
          <a:xfrm>
            <a:off x="188913" y="6515100"/>
            <a:ext cx="1862137" cy="306388"/>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400" b="1" i="1">
                <a:latin typeface="Calibri" panose="020F0502020204030204" pitchFamily="34" charset="0"/>
              </a:rPr>
              <a:t>Tragopon dubium </a:t>
            </a:r>
            <a:endParaRPr lang="gl-ES" altLang="gl-ES" sz="1400" i="1">
              <a:latin typeface="Calibri" panose="020F0502020204030204" pitchFamily="34" charset="0"/>
            </a:endParaRPr>
          </a:p>
        </p:txBody>
      </p:sp>
      <p:pic>
        <p:nvPicPr>
          <p:cNvPr id="110598"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635375"/>
            <a:ext cx="2592388"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8136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ángulo 1"/>
          <p:cNvSpPr>
            <a:spLocks noChangeArrowheads="1"/>
          </p:cNvSpPr>
          <p:nvPr/>
        </p:nvSpPr>
        <p:spPr bwMode="auto">
          <a:xfrm>
            <a:off x="179388" y="115888"/>
            <a:ext cx="3455987" cy="1878012"/>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ESPECIES DO ANEXO II </a:t>
            </a:r>
          </a:p>
          <a:p>
            <a:pPr>
              <a:spcBef>
                <a:spcPct val="0"/>
              </a:spcBef>
              <a:buFontTx/>
              <a:buNone/>
            </a:pPr>
            <a:r>
              <a:rPr lang="gl-ES" altLang="gl-ES" sz="1800" b="1">
                <a:latin typeface="Calibri" panose="020F0502020204030204" pitchFamily="34" charset="0"/>
              </a:rPr>
              <a:t>DA DIRECTIVA 92/43/CEE</a:t>
            </a:r>
          </a:p>
          <a:p>
            <a:pPr algn="just">
              <a:spcBef>
                <a:spcPct val="0"/>
              </a:spcBef>
              <a:buFontTx/>
              <a:buNone/>
            </a:pPr>
            <a:r>
              <a:rPr lang="gl-ES" altLang="gl-ES" sz="1600" b="1" i="1">
                <a:latin typeface="Calibri" panose="020F0502020204030204" pitchFamily="34" charset="0"/>
              </a:rPr>
              <a:t>Festuca elegans</a:t>
            </a:r>
          </a:p>
          <a:p>
            <a:pPr algn="just">
              <a:spcBef>
                <a:spcPct val="0"/>
              </a:spcBef>
              <a:buFontTx/>
              <a:buNone/>
            </a:pPr>
            <a:r>
              <a:rPr lang="gl-ES" altLang="gl-ES" sz="1600" b="1" i="1">
                <a:latin typeface="Calibri" panose="020F0502020204030204" pitchFamily="34" charset="0"/>
              </a:rPr>
              <a:t>Festuca summilusitanica</a:t>
            </a:r>
          </a:p>
          <a:p>
            <a:pPr algn="just">
              <a:spcBef>
                <a:spcPct val="0"/>
              </a:spcBef>
              <a:buFontTx/>
              <a:buNone/>
            </a:pPr>
            <a:r>
              <a:rPr lang="gl-ES" altLang="gl-ES" sz="1600" b="1" i="1">
                <a:latin typeface="Calibri" panose="020F0502020204030204" pitchFamily="34" charset="0"/>
              </a:rPr>
              <a:t>Narcissus asturiensis</a:t>
            </a:r>
          </a:p>
          <a:p>
            <a:pPr algn="just">
              <a:spcBef>
                <a:spcPct val="0"/>
              </a:spcBef>
              <a:buFontTx/>
              <a:buNone/>
            </a:pPr>
            <a:r>
              <a:rPr lang="gl-ES" altLang="gl-ES" sz="1600" b="1" i="1">
                <a:latin typeface="Calibri" panose="020F0502020204030204" pitchFamily="34" charset="0"/>
              </a:rPr>
              <a:t>Narcissus pseudonarcissus ssp.nobilis</a:t>
            </a:r>
          </a:p>
          <a:p>
            <a:pPr algn="just">
              <a:spcBef>
                <a:spcPct val="0"/>
              </a:spcBef>
              <a:buFontTx/>
              <a:buNone/>
            </a:pPr>
            <a:r>
              <a:rPr lang="gl-ES" altLang="gl-ES" sz="1600" b="1" i="1">
                <a:latin typeface="Calibri" panose="020F0502020204030204" pitchFamily="34" charset="0"/>
              </a:rPr>
              <a:t>Santolina semidentata </a:t>
            </a:r>
          </a:p>
        </p:txBody>
      </p:sp>
      <p:pic>
        <p:nvPicPr>
          <p:cNvPr id="111619" name="Picture 9" descr="narciso-man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2700"/>
            <a:ext cx="456247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8"/>
          <p:cNvSpPr txBox="1">
            <a:spLocks noChangeArrowheads="1"/>
          </p:cNvSpPr>
          <p:nvPr/>
        </p:nvSpPr>
        <p:spPr bwMode="auto">
          <a:xfrm>
            <a:off x="1912689" y="6381750"/>
            <a:ext cx="2370385" cy="30480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pt-BR" altLang="gl-ES" sz="1400" b="1" i="1">
                <a:latin typeface="Calibri" panose="020F0502020204030204" pitchFamily="34" charset="0"/>
              </a:rPr>
              <a:t>Narcissus</a:t>
            </a:r>
            <a:r>
              <a:rPr lang="pt-BR" altLang="gl-ES" sz="1400" b="1" i="1"/>
              <a:t> asturiensis</a:t>
            </a:r>
            <a:endParaRPr lang="pt-BR" altLang="gl-ES" sz="1400" b="1"/>
          </a:p>
        </p:txBody>
      </p:sp>
    </p:spTree>
    <p:extLst>
      <p:ext uri="{BB962C8B-B14F-4D97-AF65-F5344CB8AC3E}">
        <p14:creationId xmlns:p14="http://schemas.microsoft.com/office/powerpoint/2010/main" val="16506174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descr="saxífraga trifurcata Courel 5-1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2"/>
          <p:cNvSpPr txBox="1">
            <a:spLocks noChangeArrowheads="1"/>
          </p:cNvSpPr>
          <p:nvPr/>
        </p:nvSpPr>
        <p:spPr bwMode="auto">
          <a:xfrm>
            <a:off x="107950" y="6381750"/>
            <a:ext cx="20161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Saxifraga trifurcata</a:t>
            </a:r>
          </a:p>
        </p:txBody>
      </p:sp>
    </p:spTree>
    <p:extLst>
      <p:ext uri="{BB962C8B-B14F-4D97-AF65-F5344CB8AC3E}">
        <p14:creationId xmlns:p14="http://schemas.microsoft.com/office/powerpoint/2010/main" val="303833555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0" y="6515100"/>
            <a:ext cx="6011863" cy="311150"/>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Golada da Lucenza. As goladas son pasos entre cumes para cruzar as serras.</a:t>
            </a:r>
          </a:p>
        </p:txBody>
      </p:sp>
    </p:spTree>
    <p:extLst>
      <p:ext uri="{BB962C8B-B14F-4D97-AF65-F5344CB8AC3E}">
        <p14:creationId xmlns:p14="http://schemas.microsoft.com/office/powerpoint/2010/main" val="10848725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1" descr="Polygonatum verticillatum-caurel1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39624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0" y="5851525"/>
            <a:ext cx="3995738" cy="9540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Soldaconsolda</a:t>
            </a:r>
            <a:r>
              <a:rPr lang="pt-BR" altLang="gl-ES" sz="1400" b="1" i="1">
                <a:latin typeface="Calibri" panose="020F0502020204030204" pitchFamily="34" charset="0"/>
              </a:rPr>
              <a:t> (Polygonatum verticillatum).</a:t>
            </a:r>
            <a:r>
              <a:rPr lang="pt-BR" altLang="gl-ES" sz="1400" b="1">
                <a:latin typeface="Calibri" panose="020F0502020204030204" pitchFamily="34" charset="0"/>
              </a:rPr>
              <a:t> Especie rizomatosa da que xorden talos aéreos que desaparecen no outono. So está presente nas Serras Orientais.</a:t>
            </a:r>
            <a:r>
              <a:rPr lang="pt-BR" altLang="gl-ES" sz="1400" b="1" i="1">
                <a:latin typeface="Calibri" panose="020F0502020204030204" pitchFamily="34" charset="0"/>
              </a:rPr>
              <a:t> </a:t>
            </a:r>
            <a:endParaRPr lang="pt-BR" altLang="gl-ES" sz="1400" b="1">
              <a:latin typeface="Calibri" panose="020F0502020204030204" pitchFamily="34" charset="0"/>
            </a:endParaRPr>
          </a:p>
        </p:txBody>
      </p:sp>
      <p:sp>
        <p:nvSpPr>
          <p:cNvPr id="113668" name="Text Box 8"/>
          <p:cNvSpPr txBox="1">
            <a:spLocks noChangeArrowheads="1"/>
          </p:cNvSpPr>
          <p:nvPr/>
        </p:nvSpPr>
        <p:spPr bwMode="auto">
          <a:xfrm>
            <a:off x="4110038" y="5516563"/>
            <a:ext cx="3097212"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Herba do pobre (</a:t>
            </a:r>
            <a:r>
              <a:rPr lang="pt-BR" altLang="gl-ES" sz="1400" b="1" i="1">
                <a:latin typeface="Calibri" panose="020F0502020204030204" pitchFamily="34" charset="0"/>
              </a:rPr>
              <a:t>Clematis vitalba)</a:t>
            </a:r>
            <a:r>
              <a:rPr lang="pt-BR" altLang="gl-ES" sz="1400" b="1">
                <a:latin typeface="Calibri" panose="020F0502020204030204" pitchFamily="34" charset="0"/>
              </a:rPr>
              <a:t>. </a:t>
            </a:r>
            <a:endParaRPr lang="es-ES" altLang="gl-ES" sz="1400" b="1">
              <a:latin typeface="Calibri" panose="020F0502020204030204" pitchFamily="34" charset="0"/>
            </a:endParaRPr>
          </a:p>
        </p:txBody>
      </p:sp>
      <p:pic>
        <p:nvPicPr>
          <p:cNvPr id="113669" name="Picture 10" descr="clematide-fr-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1341438"/>
            <a:ext cx="50419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922776"/>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heléboro Courel 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1588" y="6453188"/>
            <a:ext cx="3346450"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Herba do gando (</a:t>
            </a:r>
            <a:r>
              <a:rPr lang="es-ES" altLang="gl-ES" sz="1400" b="1" i="1">
                <a:latin typeface="Calibri" panose="020F0502020204030204" pitchFamily="34" charset="0"/>
              </a:rPr>
              <a:t>Helleborus foetidus</a:t>
            </a:r>
            <a:r>
              <a:rPr lang="es-ES" altLang="gl-ES" sz="1400" b="1">
                <a:latin typeface="Calibri" panose="020F0502020204030204" pitchFamily="34" charset="0"/>
              </a:rPr>
              <a:t>)</a:t>
            </a:r>
          </a:p>
        </p:txBody>
      </p:sp>
      <p:sp>
        <p:nvSpPr>
          <p:cNvPr id="114692" name="Text Box 6"/>
          <p:cNvSpPr txBox="1">
            <a:spLocks noChangeArrowheads="1"/>
          </p:cNvSpPr>
          <p:nvPr/>
        </p:nvSpPr>
        <p:spPr bwMode="auto">
          <a:xfrm>
            <a:off x="5580063" y="4941888"/>
            <a:ext cx="2808287" cy="95408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Amorodos (</a:t>
            </a:r>
            <a:r>
              <a:rPr lang="pt-BR" altLang="gl-ES" sz="1400" b="1" i="1">
                <a:latin typeface="Calibri" panose="020F0502020204030204" pitchFamily="34" charset="0"/>
              </a:rPr>
              <a:t>Fragaria vesca</a:t>
            </a:r>
            <a:r>
              <a:rPr lang="pt-BR" altLang="gl-ES" sz="1400" b="1">
                <a:latin typeface="Calibri" panose="020F0502020204030204" pitchFamily="34" charset="0"/>
              </a:rPr>
              <a:t>). Atópanse habitualmente nos límites do bosque, en zonas húmidas.</a:t>
            </a:r>
            <a:endParaRPr lang="es-ES" altLang="gl-ES" sz="1400" b="1">
              <a:latin typeface="Calibri" panose="020F0502020204030204" pitchFamily="34" charset="0"/>
            </a:endParaRPr>
          </a:p>
        </p:txBody>
      </p:sp>
      <p:pic>
        <p:nvPicPr>
          <p:cNvPr id="114693" name="Picture 9" descr="fresa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196975"/>
            <a:ext cx="3995737"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120513"/>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descr="hornungia petreae Courel 5 1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3517900"/>
            <a:ext cx="43703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2"/>
          <p:cNvSpPr txBox="1">
            <a:spLocks noChangeArrowheads="1"/>
          </p:cNvSpPr>
          <p:nvPr/>
        </p:nvSpPr>
        <p:spPr bwMode="auto">
          <a:xfrm>
            <a:off x="4787900" y="6551613"/>
            <a:ext cx="1943100"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Hornungia petreae </a:t>
            </a:r>
          </a:p>
        </p:txBody>
      </p:sp>
      <p:pic>
        <p:nvPicPr>
          <p:cNvPr id="115716" name="Picture 5" descr="erodium glandulosum Courel 5 10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5875"/>
            <a:ext cx="39243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3"/>
          <p:cNvSpPr txBox="1">
            <a:spLocks noChangeArrowheads="1"/>
          </p:cNvSpPr>
          <p:nvPr/>
        </p:nvSpPr>
        <p:spPr bwMode="auto">
          <a:xfrm>
            <a:off x="5219700" y="3117850"/>
            <a:ext cx="24479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Erodium glandulosum</a:t>
            </a:r>
            <a:endParaRPr lang="pt-BR" altLang="gl-ES" sz="1400" b="1">
              <a:latin typeface="Calibri" panose="020F0502020204030204" pitchFamily="34" charset="0"/>
            </a:endParaRPr>
          </a:p>
        </p:txBody>
      </p:sp>
      <p:pic>
        <p:nvPicPr>
          <p:cNvPr id="115718" name="Picture 3" descr="arzaia Courel-5-10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465137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 Box 2"/>
          <p:cNvSpPr txBox="1">
            <a:spLocks noChangeArrowheads="1"/>
          </p:cNvSpPr>
          <p:nvPr/>
        </p:nvSpPr>
        <p:spPr bwMode="auto">
          <a:xfrm>
            <a:off x="36513" y="5073650"/>
            <a:ext cx="2806700"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Arzaia (</a:t>
            </a:r>
            <a:r>
              <a:rPr lang="pt-BR" altLang="gl-ES" sz="1400" b="1" i="1">
                <a:latin typeface="Calibri" panose="020F0502020204030204" pitchFamily="34" charset="0"/>
              </a:rPr>
              <a:t>Lavandula stoechas</a:t>
            </a:r>
            <a:r>
              <a:rPr lang="pt-BR" altLang="gl-ES" sz="1400" b="1">
                <a:latin typeface="Calibri" panose="020F0502020204030204" pitchFamily="34" charset="0"/>
              </a:rPr>
              <a:t>)</a:t>
            </a:r>
            <a:endParaRPr lang="pt-BR" altLang="gl-ES" sz="1400" b="1" i="1">
              <a:latin typeface="Calibri" panose="020F0502020204030204" pitchFamily="34" charset="0"/>
            </a:endParaRPr>
          </a:p>
        </p:txBody>
      </p:sp>
    </p:spTree>
    <p:extLst>
      <p:ext uri="{BB962C8B-B14F-4D97-AF65-F5344CB8AC3E}">
        <p14:creationId xmlns:p14="http://schemas.microsoft.com/office/powerpoint/2010/main" val="2042254365"/>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6" descr="Arabis auricu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0"/>
            <a:ext cx="353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2"/>
          <p:cNvSpPr txBox="1">
            <a:spLocks noChangeArrowheads="1"/>
          </p:cNvSpPr>
          <p:nvPr/>
        </p:nvSpPr>
        <p:spPr bwMode="auto">
          <a:xfrm>
            <a:off x="395288" y="6165850"/>
            <a:ext cx="2592387"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Antrrhinum meonantum</a:t>
            </a:r>
          </a:p>
        </p:txBody>
      </p:sp>
      <p:pic>
        <p:nvPicPr>
          <p:cNvPr id="116740" name="Picture 3" descr="Anuhyrhinum neonath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33845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4" descr="Arabis auriculat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500438"/>
            <a:ext cx="263048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5"/>
          <p:cNvSpPr txBox="1">
            <a:spLocks noChangeArrowheads="1"/>
          </p:cNvSpPr>
          <p:nvPr/>
        </p:nvSpPr>
        <p:spPr bwMode="auto">
          <a:xfrm>
            <a:off x="7059613" y="6381750"/>
            <a:ext cx="1833562"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i="1">
                <a:latin typeface="Calibri" panose="020F0502020204030204" pitchFamily="34" charset="0"/>
              </a:rPr>
              <a:t>Arabis auriculata</a:t>
            </a:r>
          </a:p>
        </p:txBody>
      </p:sp>
    </p:spTree>
    <p:extLst>
      <p:ext uri="{BB962C8B-B14F-4D97-AF65-F5344CB8AC3E}">
        <p14:creationId xmlns:p14="http://schemas.microsoft.com/office/powerpoint/2010/main" val="203195678"/>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orquideas-Formiguei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4"/>
          <p:cNvSpPr txBox="1">
            <a:spLocks noChangeArrowheads="1"/>
          </p:cNvSpPr>
          <p:nvPr/>
        </p:nvSpPr>
        <p:spPr bwMode="auto">
          <a:xfrm>
            <a:off x="23813" y="6381750"/>
            <a:ext cx="3252787"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Pradeira de montaña con orquídeas</a:t>
            </a:r>
          </a:p>
        </p:txBody>
      </p:sp>
    </p:spTree>
    <p:extLst>
      <p:ext uri="{BB962C8B-B14F-4D97-AF65-F5344CB8AC3E}">
        <p14:creationId xmlns:p14="http://schemas.microsoft.com/office/powerpoint/2010/main" val="3560248794"/>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2627313" y="6256338"/>
            <a:ext cx="4752975" cy="5238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Orquídeas. No Courel atópase unha gran variedade. entre elas a </a:t>
            </a:r>
            <a:r>
              <a:rPr lang="pt-BR" altLang="gl-ES" sz="1400" b="1" i="1">
                <a:latin typeface="Calibri" panose="020F0502020204030204" pitchFamily="34" charset="0"/>
              </a:rPr>
              <a:t>Ophrys ustulata</a:t>
            </a:r>
            <a:r>
              <a:rPr lang="pt-BR" altLang="gl-ES" sz="1400" b="1">
                <a:latin typeface="Calibri" panose="020F0502020204030204" pitchFamily="34" charset="0"/>
              </a:rPr>
              <a:t> (única cita en Galiza).</a:t>
            </a:r>
          </a:p>
        </p:txBody>
      </p:sp>
      <p:pic>
        <p:nvPicPr>
          <p:cNvPr id="117763" name="Picture 3" descr="orchis mascula Courel 5 10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333375"/>
            <a:ext cx="2503488"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Orchis italica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33845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6"/>
          <p:cNvSpPr txBox="1">
            <a:spLocks noChangeArrowheads="1"/>
          </p:cNvSpPr>
          <p:nvPr/>
        </p:nvSpPr>
        <p:spPr bwMode="auto">
          <a:xfrm>
            <a:off x="3590925" y="5840413"/>
            <a:ext cx="2205038"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i="1">
                <a:latin typeface="Calibri" panose="020F0502020204030204" pitchFamily="34" charset="0"/>
              </a:rPr>
              <a:t>Dactylorhiza sambucina</a:t>
            </a:r>
          </a:p>
        </p:txBody>
      </p:sp>
      <p:sp>
        <p:nvSpPr>
          <p:cNvPr id="117766" name="Text Box 10"/>
          <p:cNvSpPr txBox="1">
            <a:spLocks noChangeArrowheads="1"/>
          </p:cNvSpPr>
          <p:nvPr/>
        </p:nvSpPr>
        <p:spPr bwMode="auto">
          <a:xfrm>
            <a:off x="6732588" y="5805488"/>
            <a:ext cx="1511300"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i="1">
                <a:latin typeface="Calibri" panose="020F0502020204030204" pitchFamily="34" charset="0"/>
              </a:rPr>
              <a:t>Orchis macula</a:t>
            </a:r>
          </a:p>
        </p:txBody>
      </p:sp>
      <p:pic>
        <p:nvPicPr>
          <p:cNvPr id="117767" name="Picture 11" descr="Dactylorhiza sambucina Courel 5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333375"/>
            <a:ext cx="2997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 Box 12"/>
          <p:cNvSpPr txBox="1">
            <a:spLocks noChangeArrowheads="1"/>
          </p:cNvSpPr>
          <p:nvPr/>
        </p:nvSpPr>
        <p:spPr bwMode="auto">
          <a:xfrm>
            <a:off x="395288" y="5876925"/>
            <a:ext cx="1368425"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i="1">
                <a:latin typeface="Calibri" panose="020F0502020204030204" pitchFamily="34" charset="0"/>
              </a:rPr>
              <a:t>Orchis italica</a:t>
            </a:r>
          </a:p>
        </p:txBody>
      </p:sp>
    </p:spTree>
    <p:extLst>
      <p:ext uri="{BB962C8B-B14F-4D97-AF65-F5344CB8AC3E}">
        <p14:creationId xmlns:p14="http://schemas.microsoft.com/office/powerpoint/2010/main" val="3784811118"/>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lingua-cervo-r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2"/>
          <p:cNvSpPr txBox="1">
            <a:spLocks noChangeArrowheads="1"/>
          </p:cNvSpPr>
          <p:nvPr/>
        </p:nvSpPr>
        <p:spPr bwMode="auto">
          <a:xfrm>
            <a:off x="0" y="6115050"/>
            <a:ext cx="6624638" cy="7381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Fento lingua de cervo (</a:t>
            </a:r>
            <a:r>
              <a:rPr lang="pt-BR" altLang="gl-ES" sz="1400" b="1" i="1">
                <a:latin typeface="Calibri" panose="020F0502020204030204" pitchFamily="34" charset="0"/>
              </a:rPr>
              <a:t>Phyllitis scolopendrium</a:t>
            </a:r>
            <a:r>
              <a:rPr lang="pt-BR" altLang="gl-ES" sz="1400" b="1">
                <a:latin typeface="Calibri" panose="020F0502020204030204" pitchFamily="34" charset="0"/>
              </a:rPr>
              <a:t>). </a:t>
            </a:r>
          </a:p>
          <a:p>
            <a:pPr eaLnBrk="1" hangingPunct="1">
              <a:spcBef>
                <a:spcPct val="0"/>
              </a:spcBef>
              <a:buFontTx/>
              <a:buNone/>
            </a:pPr>
            <a:r>
              <a:rPr lang="pt-BR" altLang="gl-ES" sz="1400" b="1">
                <a:latin typeface="Calibri" panose="020F0502020204030204" pitchFamily="34" charset="0"/>
              </a:rPr>
              <a:t>Aparece en lugares sombrizos á beira das correntes de auga. </a:t>
            </a:r>
          </a:p>
          <a:p>
            <a:pPr eaLnBrk="1" hangingPunct="1">
              <a:spcBef>
                <a:spcPct val="0"/>
              </a:spcBef>
              <a:buFontTx/>
              <a:buNone/>
            </a:pPr>
            <a:r>
              <a:rPr lang="pt-BR" altLang="gl-ES" sz="1400" b="1">
                <a:latin typeface="Calibri" panose="020F0502020204030204" pitchFamily="34" charset="0"/>
              </a:rPr>
              <a:t>No Courel atópase unha das variedades de fentos máis ricas de Galiza.</a:t>
            </a:r>
            <a:endParaRPr lang="pt-BR" altLang="gl-ES" sz="1400" b="1" i="1">
              <a:latin typeface="Calibri" panose="020F0502020204030204" pitchFamily="34" charset="0"/>
            </a:endParaRPr>
          </a:p>
        </p:txBody>
      </p:sp>
    </p:spTree>
    <p:extLst>
      <p:ext uri="{BB962C8B-B14F-4D97-AF65-F5344CB8AC3E}">
        <p14:creationId xmlns:p14="http://schemas.microsoft.com/office/powerpoint/2010/main" val="3290968777"/>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Adela-11-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9"/>
          <p:cNvSpPr txBox="1">
            <a:spLocks noChangeArrowheads="1"/>
          </p:cNvSpPr>
          <p:nvPr/>
        </p:nvSpPr>
        <p:spPr bwMode="auto">
          <a:xfrm>
            <a:off x="-9525" y="6453188"/>
            <a:ext cx="6381750"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Brións (Atópanse multitude de variedades, especialmente nas zonas sombrizas)</a:t>
            </a:r>
          </a:p>
        </p:txBody>
      </p:sp>
    </p:spTree>
    <p:extLst>
      <p:ext uri="{BB962C8B-B14F-4D97-AF65-F5344CB8AC3E}">
        <p14:creationId xmlns:p14="http://schemas.microsoft.com/office/powerpoint/2010/main" val="1369661493"/>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usnea-mont2  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1773238"/>
            <a:ext cx="32210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6"/>
          <p:cNvSpPr txBox="1">
            <a:spLocks noChangeArrowheads="1"/>
          </p:cNvSpPr>
          <p:nvPr/>
        </p:nvSpPr>
        <p:spPr bwMode="auto">
          <a:xfrm>
            <a:off x="1896895" y="5157788"/>
            <a:ext cx="905870" cy="27918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200" b="1"/>
              <a:t>Liques</a:t>
            </a:r>
            <a:endParaRPr lang="es-ES" altLang="gl-ES" sz="1200" b="1" i="1"/>
          </a:p>
        </p:txBody>
      </p:sp>
      <p:pic>
        <p:nvPicPr>
          <p:cNvPr id="120836" name="Picture 7" descr="foto13a pe"/>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620713"/>
            <a:ext cx="579596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85417"/>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87481" y="72992"/>
            <a:ext cx="4435880" cy="461665"/>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gl-ES" sz="2400" b="1">
                <a:latin typeface="+mn-lt"/>
              </a:rPr>
              <a:t>ÁRBORES SENLLEIRAS</a:t>
            </a:r>
            <a:endParaRPr lang="gl-ES" altLang="gl-ES" sz="2400" b="1">
              <a:latin typeface="+mn-lt"/>
            </a:endParaRPr>
          </a:p>
        </p:txBody>
      </p:sp>
      <p:sp>
        <p:nvSpPr>
          <p:cNvPr id="7" name="Rectangle 5"/>
          <p:cNvSpPr>
            <a:spLocks noChangeArrowheads="1"/>
          </p:cNvSpPr>
          <p:nvPr/>
        </p:nvSpPr>
        <p:spPr bwMode="auto">
          <a:xfrm>
            <a:off x="6420187" y="72992"/>
            <a:ext cx="2626536" cy="615553"/>
          </a:xfrm>
          <a:prstGeom prst="rect">
            <a:avLst/>
          </a:prstGeom>
          <a:solidFill>
            <a:srgbClr val="E9DAA1"/>
          </a:solidFill>
          <a:ln>
            <a:noFill/>
          </a:ln>
          <a:effectLst/>
        </p:spPr>
        <p:txBody>
          <a:bodyPr wrap="square" anchor="ctr">
            <a:spAutoFit/>
          </a:bodyPr>
          <a:lstStyle/>
          <a:p>
            <a:pPr>
              <a:defRPr/>
            </a:pPr>
            <a:r>
              <a:rPr lang="gl-ES" altLang="gl-ES" sz="1800" b="1">
                <a:ea typeface="Times New Roman" panose="02020603050405020304" pitchFamily="18" charset="0"/>
                <a:cs typeface="Arial" panose="020B0604020202020204" pitchFamily="34" charset="0"/>
              </a:rPr>
              <a:t>Faias </a:t>
            </a:r>
            <a:r>
              <a:rPr lang="gl-ES" altLang="gl-ES" sz="1600" b="1">
                <a:ea typeface="Times New Roman" panose="02020603050405020304" pitchFamily="18" charset="0"/>
                <a:cs typeface="Arial" panose="020B0604020202020204" pitchFamily="34" charset="0"/>
              </a:rPr>
              <a:t>(</a:t>
            </a:r>
            <a:r>
              <a:rPr lang="gl-ES" altLang="gl-ES" sz="1600" b="1" i="1">
                <a:ea typeface="Times New Roman" panose="02020603050405020304" pitchFamily="18" charset="0"/>
                <a:cs typeface="Arial" panose="020B0604020202020204" pitchFamily="34" charset="0"/>
              </a:rPr>
              <a:t>Fagus silvatica</a:t>
            </a:r>
            <a:r>
              <a:rPr lang="gl-ES" altLang="gl-ES" sz="1600" b="1">
                <a:ea typeface="Times New Roman" panose="02020603050405020304" pitchFamily="18" charset="0"/>
                <a:cs typeface="Arial" panose="020B0604020202020204" pitchFamily="34" charset="0"/>
              </a:rPr>
              <a:t>)</a:t>
            </a:r>
            <a:endParaRPr lang="gl-ES" altLang="gl-ES" sz="1600" b="1"/>
          </a:p>
          <a:p>
            <a:pPr>
              <a:defRPr/>
            </a:pPr>
            <a:r>
              <a:rPr lang="es-ES" altLang="gl-ES" sz="1600" b="1"/>
              <a:t>Devesa de Rogueira</a:t>
            </a:r>
            <a:endParaRPr lang="gl-ES" altLang="gl-ES" sz="1600" b="1"/>
          </a:p>
        </p:txBody>
      </p:sp>
      <p:pic>
        <p:nvPicPr>
          <p:cNvPr id="8" name="Picture 4" descr="rogueira-i23-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8" y="765911"/>
            <a:ext cx="9151799" cy="609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0196" y="72992"/>
            <a:ext cx="2347608" cy="1502469"/>
          </a:xfrm>
          <a:prstGeom prst="rect">
            <a:avLst/>
          </a:prstGeom>
        </p:spPr>
      </p:pic>
    </p:spTree>
    <p:extLst>
      <p:ext uri="{BB962C8B-B14F-4D97-AF65-F5344CB8AC3E}">
        <p14:creationId xmlns:p14="http://schemas.microsoft.com/office/powerpoint/2010/main" val="159255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n 1"/>
          <p:cNvPicPr>
            <a:picLocks noChangeAspect="1"/>
          </p:cNvPicPr>
          <p:nvPr/>
        </p:nvPicPr>
        <p:blipFill>
          <a:blip r:embed="rId2">
            <a:extLst>
              <a:ext uri="{28A0092B-C50C-407E-A947-70E740481C1C}">
                <a14:useLocalDpi xmlns:a14="http://schemas.microsoft.com/office/drawing/2010/main" val="0"/>
              </a:ext>
            </a:extLst>
          </a:blip>
          <a:srcRect l="2316" t="1785" r="30426"/>
          <a:stretch>
            <a:fillRect/>
          </a:stretch>
        </p:blipFill>
        <p:spPr bwMode="auto">
          <a:xfrm>
            <a:off x="3700310" y="702417"/>
            <a:ext cx="5250015" cy="60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n 2"/>
          <p:cNvPicPr>
            <a:picLocks noChangeAspect="1"/>
          </p:cNvPicPr>
          <p:nvPr/>
        </p:nvPicPr>
        <p:blipFill>
          <a:blip r:embed="rId3">
            <a:extLst>
              <a:ext uri="{28A0092B-C50C-407E-A947-70E740481C1C}">
                <a14:useLocalDpi xmlns:a14="http://schemas.microsoft.com/office/drawing/2010/main" val="0"/>
              </a:ext>
            </a:extLst>
          </a:blip>
          <a:srcRect r="2475"/>
          <a:stretch>
            <a:fillRect/>
          </a:stretch>
        </p:blipFill>
        <p:spPr bwMode="auto">
          <a:xfrm>
            <a:off x="541018" y="770513"/>
            <a:ext cx="2618274" cy="242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523038"/>
            <a:ext cx="308292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ourel-nomes"/>
          <p:cNvPicPr>
            <a:picLocks noChangeAspect="1" noChangeArrowheads="1"/>
          </p:cNvPicPr>
          <p:nvPr/>
        </p:nvPicPr>
        <p:blipFill rotWithShape="1">
          <a:blip r:embed="rId5">
            <a:extLst>
              <a:ext uri="{28A0092B-C50C-407E-A947-70E740481C1C}">
                <a14:useLocalDpi xmlns:a14="http://schemas.microsoft.com/office/drawing/2010/main" val="0"/>
              </a:ext>
            </a:extLst>
          </a:blip>
          <a:srcRect t="6655"/>
          <a:stretch/>
        </p:blipFill>
        <p:spPr bwMode="auto">
          <a:xfrm>
            <a:off x="480920" y="3287950"/>
            <a:ext cx="2778599" cy="346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0" y="0"/>
            <a:ext cx="9144000" cy="707886"/>
          </a:xfrm>
          <a:prstGeom prst="rect">
            <a:avLst/>
          </a:prstGeom>
          <a:solidFill>
            <a:srgbClr val="E9DAA1"/>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000" b="1">
                <a:latin typeface="Calibri" panose="020F0502020204030204" pitchFamily="34" charset="0"/>
                <a:ea typeface="Times New Roman" panose="02020603050405020304" pitchFamily="18" charset="0"/>
                <a:cs typeface="Arial" panose="020B0604020202020204" pitchFamily="34" charset="0"/>
              </a:rPr>
              <a:t>Os materiais que a forman son moi variados, principalmente lousas e xistos, e, en menor cantidade cuarcitas, areíscas e calcarias. </a:t>
            </a:r>
          </a:p>
        </p:txBody>
      </p:sp>
    </p:spTree>
    <p:extLst>
      <p:ext uri="{BB962C8B-B14F-4D97-AF65-F5344CB8AC3E}">
        <p14:creationId xmlns:p14="http://schemas.microsoft.com/office/powerpoint/2010/main" val="3152912095"/>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uadroTexto 2"/>
          <p:cNvSpPr txBox="1">
            <a:spLocks noChangeArrowheads="1"/>
          </p:cNvSpPr>
          <p:nvPr/>
        </p:nvSpPr>
        <p:spPr bwMode="auto">
          <a:xfrm>
            <a:off x="75456" y="143618"/>
            <a:ext cx="2089150" cy="615950"/>
          </a:xfrm>
          <a:prstGeom prst="rect">
            <a:avLst/>
          </a:prstGeom>
          <a:solidFill>
            <a:srgbClr val="E9DAA1"/>
          </a:solidFill>
          <a:ln>
            <a:noFill/>
          </a:ln>
        </p:spPr>
        <p:txBody>
          <a:bodyPr>
            <a:spAutoFit/>
          </a:bodyPr>
          <a:lstStyle>
            <a:lvl1pPr>
              <a:spcBef>
                <a:spcPct val="20000"/>
              </a:spcBef>
              <a:buChar char="•"/>
              <a:tabLst>
                <a:tab pos="2700338" algn="ctr"/>
                <a:tab pos="5400675" algn="r"/>
              </a:tabLst>
              <a:defRPr sz="3200">
                <a:solidFill>
                  <a:schemeClr val="tx1"/>
                </a:solidFill>
                <a:latin typeface="Arial" panose="020B0604020202020204" pitchFamily="34" charset="0"/>
              </a:defRPr>
            </a:lvl1pPr>
            <a:lvl2pPr marL="742950" indent="-285750">
              <a:spcBef>
                <a:spcPct val="20000"/>
              </a:spcBef>
              <a:buChar char="–"/>
              <a:tabLst>
                <a:tab pos="2700338" algn="ctr"/>
                <a:tab pos="5400675" algn="r"/>
              </a:tabLst>
              <a:defRPr sz="2800">
                <a:solidFill>
                  <a:schemeClr val="tx1"/>
                </a:solidFill>
                <a:latin typeface="Arial" panose="020B0604020202020204" pitchFamily="34" charset="0"/>
              </a:defRPr>
            </a:lvl2pPr>
            <a:lvl3pPr marL="1143000" indent="-228600">
              <a:spcBef>
                <a:spcPct val="20000"/>
              </a:spcBef>
              <a:buChar char="•"/>
              <a:tabLst>
                <a:tab pos="2700338" algn="ctr"/>
                <a:tab pos="5400675" algn="r"/>
              </a:tabLst>
              <a:defRPr sz="2400">
                <a:solidFill>
                  <a:schemeClr val="tx1"/>
                </a:solidFill>
                <a:latin typeface="Arial" panose="020B0604020202020204" pitchFamily="34" charset="0"/>
              </a:defRPr>
            </a:lvl3pPr>
            <a:lvl4pPr marL="1600200" indent="-228600">
              <a:spcBef>
                <a:spcPct val="20000"/>
              </a:spcBef>
              <a:buChar char="–"/>
              <a:tabLst>
                <a:tab pos="2700338" algn="ctr"/>
                <a:tab pos="5400675" algn="r"/>
              </a:tabLst>
              <a:defRPr sz="2000">
                <a:solidFill>
                  <a:schemeClr val="tx1"/>
                </a:solidFill>
                <a:latin typeface="Arial" panose="020B0604020202020204" pitchFamily="34" charset="0"/>
              </a:defRPr>
            </a:lvl4pPr>
            <a:lvl5pPr marL="2057400" indent="-228600">
              <a:spcBef>
                <a:spcPct val="20000"/>
              </a:spcBef>
              <a:buChar char="»"/>
              <a:tabLst>
                <a:tab pos="2700338" algn="ctr"/>
                <a:tab pos="54006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9pPr>
          </a:lstStyle>
          <a:p>
            <a:pPr>
              <a:spcBef>
                <a:spcPct val="0"/>
              </a:spcBef>
              <a:buFontTx/>
              <a:buNone/>
            </a:pPr>
            <a:r>
              <a:rPr lang="es-ES" altLang="gl-ES" sz="1800" b="1"/>
              <a:t>CASTIÑEIRO </a:t>
            </a:r>
            <a:r>
              <a:rPr lang="es-ES" altLang="gl-ES" sz="1600" b="1"/>
              <a:t>(</a:t>
            </a:r>
            <a:r>
              <a:rPr lang="es-ES" altLang="gl-ES" sz="1600" b="1" i="1"/>
              <a:t>Castanea sativa</a:t>
            </a:r>
            <a:r>
              <a:rPr lang="es-ES" altLang="gl-ES" sz="1600" b="1"/>
              <a:t>)</a:t>
            </a:r>
          </a:p>
        </p:txBody>
      </p:sp>
      <p:sp>
        <p:nvSpPr>
          <p:cNvPr id="122883" name="CuadroTexto 1"/>
          <p:cNvSpPr txBox="1">
            <a:spLocks noChangeArrowheads="1"/>
          </p:cNvSpPr>
          <p:nvPr/>
        </p:nvSpPr>
        <p:spPr bwMode="auto">
          <a:xfrm>
            <a:off x="107950" y="1681163"/>
            <a:ext cx="3743325" cy="52322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400">
                <a:latin typeface="Calibri" panose="020F0502020204030204" pitchFamily="34" charset="0"/>
              </a:rPr>
              <a:t>-</a:t>
            </a:r>
            <a:r>
              <a:rPr lang="gl-ES" altLang="gl-ES" sz="1400" b="1">
                <a:latin typeface="Calibri" panose="020F0502020204030204" pitchFamily="34" charset="0"/>
              </a:rPr>
              <a:t>Visuña</a:t>
            </a:r>
            <a:r>
              <a:rPr lang="gl-ES" altLang="gl-ES" sz="1400">
                <a:latin typeface="Calibri" panose="020F0502020204030204" pitchFamily="34" charset="0"/>
              </a:rPr>
              <a:t> (Folgoso do Courel) -6,10 e 4,67 m de perímetro.</a:t>
            </a:r>
          </a:p>
        </p:txBody>
      </p:sp>
      <p:pic>
        <p:nvPicPr>
          <p:cNvPr id="122886" name="Imagen 6"/>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4022418">
            <a:off x="2219325" y="-138112"/>
            <a:ext cx="1241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47" y="0"/>
            <a:ext cx="4985047" cy="6858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 y="2354609"/>
            <a:ext cx="3520467" cy="4346255"/>
          </a:xfrm>
          <a:prstGeom prst="rect">
            <a:avLst/>
          </a:prstGeom>
        </p:spPr>
      </p:pic>
    </p:spTree>
    <p:extLst>
      <p:ext uri="{BB962C8B-B14F-4D97-AF65-F5344CB8AC3E}">
        <p14:creationId xmlns:p14="http://schemas.microsoft.com/office/powerpoint/2010/main" val="25267337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uadroTexto 1"/>
          <p:cNvSpPr txBox="1">
            <a:spLocks noChangeArrowheads="1"/>
          </p:cNvSpPr>
          <p:nvPr/>
        </p:nvSpPr>
        <p:spPr bwMode="auto">
          <a:xfrm>
            <a:off x="409508" y="110729"/>
            <a:ext cx="3403735" cy="523220"/>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400">
                <a:latin typeface="Calibri" panose="020F0502020204030204" pitchFamily="34" charset="0"/>
              </a:rPr>
              <a:t>-</a:t>
            </a:r>
            <a:r>
              <a:rPr lang="gl-ES" altLang="gl-ES" sz="1400" b="1">
                <a:latin typeface="Calibri" panose="020F0502020204030204" pitchFamily="34" charset="0"/>
              </a:rPr>
              <a:t>Ferrería Vella</a:t>
            </a:r>
            <a:r>
              <a:rPr lang="gl-ES" altLang="gl-ES" sz="1400">
                <a:latin typeface="Calibri" panose="020F0502020204030204" pitchFamily="34" charset="0"/>
              </a:rPr>
              <a:t> (Seoane do Courel) </a:t>
            </a:r>
          </a:p>
          <a:p>
            <a:pPr>
              <a:spcBef>
                <a:spcPct val="0"/>
              </a:spcBef>
              <a:buFontTx/>
              <a:buNone/>
            </a:pPr>
            <a:r>
              <a:rPr lang="gl-ES" altLang="gl-ES" sz="1400">
                <a:latin typeface="Calibri" panose="020F0502020204030204" pitchFamily="34" charset="0"/>
              </a:rPr>
              <a:t>-9,30 e 6,70 m de perímetro.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451" y="0"/>
            <a:ext cx="4572000" cy="6858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b="4310"/>
          <a:stretch/>
        </p:blipFill>
        <p:spPr>
          <a:xfrm>
            <a:off x="107950" y="692317"/>
            <a:ext cx="4298680" cy="6165683"/>
          </a:xfrm>
          <a:prstGeom prst="rect">
            <a:avLst/>
          </a:prstGeom>
        </p:spPr>
      </p:pic>
    </p:spTree>
    <p:extLst>
      <p:ext uri="{BB962C8B-B14F-4D97-AF65-F5344CB8AC3E}">
        <p14:creationId xmlns:p14="http://schemas.microsoft.com/office/powerpoint/2010/main" val="3373398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3"/>
          <p:cNvSpPr txBox="1">
            <a:spLocks noChangeArrowheads="1"/>
          </p:cNvSpPr>
          <p:nvPr/>
        </p:nvSpPr>
        <p:spPr bwMode="auto">
          <a:xfrm>
            <a:off x="3779838" y="6165850"/>
            <a:ext cx="1512887" cy="5222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Donicela (</a:t>
            </a:r>
            <a:r>
              <a:rPr lang="es-ES" altLang="gl-ES" sz="1400" b="1" i="1">
                <a:latin typeface="Calibri" panose="020F0502020204030204" pitchFamily="34" charset="0"/>
              </a:rPr>
              <a:t>Mustela nivalis</a:t>
            </a:r>
            <a:r>
              <a:rPr lang="es-ES" altLang="gl-ES" sz="1400" b="1">
                <a:latin typeface="Calibri" panose="020F0502020204030204" pitchFamily="34" charset="0"/>
              </a:rPr>
              <a:t>) </a:t>
            </a:r>
          </a:p>
        </p:txBody>
      </p:sp>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t>FAUNA</a:t>
            </a:r>
            <a:endParaRPr lang="gl-ES" sz="3600" b="1"/>
          </a:p>
        </p:txBody>
      </p:sp>
      <p:sp>
        <p:nvSpPr>
          <p:cNvPr id="129028" name="CuadroTexto 3"/>
          <p:cNvSpPr txBox="1">
            <a:spLocks noChangeArrowheads="1"/>
          </p:cNvSpPr>
          <p:nvPr/>
        </p:nvSpPr>
        <p:spPr bwMode="auto">
          <a:xfrm>
            <a:off x="0" y="692150"/>
            <a:ext cx="9144000" cy="70167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pt-BR" altLang="gl-ES" sz="1800" b="1">
                <a:latin typeface="Calibri" panose="020F0502020204030204" pitchFamily="34" charset="0"/>
              </a:rPr>
              <a:t>É moi variada e conta con moitas especies en perigo ou únicas.</a:t>
            </a:r>
          </a:p>
          <a:p>
            <a:pPr>
              <a:buFontTx/>
              <a:buNone/>
            </a:pPr>
            <a:r>
              <a:rPr lang="pt-BR" altLang="gl-ES" sz="1800" b="1">
                <a:latin typeface="Calibri" panose="020F0502020204030204" pitchFamily="34" charset="0"/>
              </a:rPr>
              <a:t>Hai contabilizadas 170 especies de vertebrados.</a:t>
            </a:r>
            <a:endParaRPr lang="gl-ES" altLang="gl-ES" sz="1800" b="1">
              <a:latin typeface="Calibri" panose="020F0502020204030204" pitchFamily="34" charset="0"/>
            </a:endParaRPr>
          </a:p>
        </p:txBody>
      </p:sp>
      <p:sp>
        <p:nvSpPr>
          <p:cNvPr id="129029" name="CuadroTexto 1"/>
          <p:cNvSpPr txBox="1">
            <a:spLocks noChangeArrowheads="1"/>
          </p:cNvSpPr>
          <p:nvPr/>
        </p:nvSpPr>
        <p:spPr bwMode="auto">
          <a:xfrm>
            <a:off x="179388" y="1700213"/>
            <a:ext cx="3744912" cy="4062412"/>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MAMÍFEROS (40 especies):</a:t>
            </a:r>
          </a:p>
          <a:p>
            <a:pPr>
              <a:spcBef>
                <a:spcPct val="0"/>
              </a:spcBef>
              <a:buFontTx/>
              <a:buNone/>
            </a:pPr>
            <a:r>
              <a:rPr lang="gl-ES" altLang="gl-ES" sz="1600" b="1">
                <a:latin typeface="Calibri" panose="020F0502020204030204" pitchFamily="34" charset="0"/>
              </a:rPr>
              <a:t>Lobo, raposo, gato bravo, algaria, martaraña, garduña, armiño, donicela, lontra, teixugo, porco bravo, corzo, rebezo, ourizo cacho, toupa cega, rato de almizcle, furafollas (grande, ibérico e pequeño), murgaño patibranco, leirón rilón, corta rubia, trilladeira nival, rato mouro, lebre, coello, esquio, morcego pequeno de ferradura, morcego mediterráneo de ferradura, morcego grande de ferradura, morcego de orellas fendidas, morcego rateiro grande, morcego común, morcego orelludo meridional, morcego orelludo común, morcego das covas...</a:t>
            </a:r>
          </a:p>
        </p:txBody>
      </p:sp>
      <p:pic>
        <p:nvPicPr>
          <p:cNvPr id="129030" name="Picture 4" descr="XABARIN-COUREL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420813"/>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p:cNvSpPr txBox="1">
            <a:spLocks noChangeArrowheads="1"/>
          </p:cNvSpPr>
          <p:nvPr/>
        </p:nvSpPr>
        <p:spPr bwMode="auto">
          <a:xfrm>
            <a:off x="8101013" y="1495425"/>
            <a:ext cx="946150" cy="7381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Xabarín (</a:t>
            </a:r>
            <a:r>
              <a:rPr lang="es-ES" altLang="gl-ES" sz="1400" b="1" i="1">
                <a:latin typeface="Calibri" panose="020F0502020204030204" pitchFamily="34" charset="0"/>
              </a:rPr>
              <a:t>Sus scrofa)</a:t>
            </a:r>
            <a:r>
              <a:rPr lang="es-ES" altLang="gl-ES" sz="1400" b="1">
                <a:latin typeface="Calibri" panose="020F0502020204030204" pitchFamily="34" charset="0"/>
              </a:rPr>
              <a:t> </a:t>
            </a:r>
          </a:p>
        </p:txBody>
      </p:sp>
      <p:pic>
        <p:nvPicPr>
          <p:cNvPr id="129032" name="Imagen 2"/>
          <p:cNvPicPr>
            <a:picLocks noChangeAspect="1"/>
          </p:cNvPicPr>
          <p:nvPr/>
        </p:nvPicPr>
        <p:blipFill>
          <a:blip r:embed="rId3">
            <a:extLst>
              <a:ext uri="{28A0092B-C50C-407E-A947-70E740481C1C}">
                <a14:useLocalDpi xmlns:a14="http://schemas.microsoft.com/office/drawing/2010/main" val="0"/>
              </a:ext>
            </a:extLst>
          </a:blip>
          <a:srcRect t="25850" b="15350"/>
          <a:stretch>
            <a:fillRect/>
          </a:stretch>
        </p:blipFill>
        <p:spPr bwMode="auto">
          <a:xfrm>
            <a:off x="5434013" y="4249738"/>
            <a:ext cx="3500437"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4099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9688" y="115888"/>
            <a:ext cx="4681537" cy="2881312"/>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pt-BR" altLang="gl-ES" sz="1800" b="1">
                <a:latin typeface="Calibri" panose="020F0502020204030204" pitchFamily="34" charset="0"/>
              </a:rPr>
              <a:t>AVES: </a:t>
            </a:r>
          </a:p>
          <a:p>
            <a:pPr>
              <a:buFontTx/>
              <a:buNone/>
            </a:pPr>
            <a:r>
              <a:rPr lang="gl-ES" altLang="gl-ES" sz="1600" b="1">
                <a:latin typeface="Calibri" panose="020F0502020204030204" pitchFamily="34" charset="0"/>
              </a:rPr>
              <a:t>Miñato queimado, aguia albela, gatafornela, azor, gabián, miñato común, aguia real, falcón pequeno, lagarteiro peneireiro, bufo (real e pequeno), moucho común, avelaiona, curuxa común, pombo torcaz, pomba zura, avenoiteira cincenta, bubela común, laverca, cotovía (pequena e dos camiños), andoriña (dos penedos, de cu branco), pica patinegra montesa, merlo rieiro, martiño peixeiro, picanzo (vermello e real, perdiz (rubia e charrela), papuxas, picafollas, ferreiriños, escribentas, papamoscas, choias...</a:t>
            </a:r>
          </a:p>
        </p:txBody>
      </p:sp>
      <p:pic>
        <p:nvPicPr>
          <p:cNvPr id="130051" name="Picture 9" descr="aguia r-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148263" y="0"/>
            <a:ext cx="4094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5"/>
          <p:cNvSpPr txBox="1">
            <a:spLocks noChangeArrowheads="1"/>
          </p:cNvSpPr>
          <p:nvPr/>
        </p:nvSpPr>
        <p:spPr bwMode="auto">
          <a:xfrm>
            <a:off x="4783138" y="6059488"/>
            <a:ext cx="1295400" cy="73818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Aguia real (</a:t>
            </a:r>
            <a:r>
              <a:rPr lang="pt-BR" altLang="gl-ES" sz="1400" b="1" i="1">
                <a:latin typeface="Calibri" panose="020F0502020204030204" pitchFamily="34" charset="0"/>
              </a:rPr>
              <a:t>Aquila chrysaetos</a:t>
            </a:r>
            <a:r>
              <a:rPr lang="pt-BR" altLang="gl-ES" sz="1400" b="1">
                <a:latin typeface="Calibri" panose="020F0502020204030204" pitchFamily="34" charset="0"/>
              </a:rPr>
              <a:t>) </a:t>
            </a:r>
          </a:p>
        </p:txBody>
      </p:sp>
      <p:sp>
        <p:nvSpPr>
          <p:cNvPr id="130053" name="Text Box 5"/>
          <p:cNvSpPr txBox="1">
            <a:spLocks noChangeArrowheads="1"/>
          </p:cNvSpPr>
          <p:nvPr/>
        </p:nvSpPr>
        <p:spPr bwMode="auto">
          <a:xfrm>
            <a:off x="30163" y="6553200"/>
            <a:ext cx="2381250"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Tordo (</a:t>
            </a:r>
            <a:r>
              <a:rPr lang="es-ES" altLang="gl-ES" sz="1400" b="1" i="1">
                <a:latin typeface="Calibri" panose="020F0502020204030204" pitchFamily="34" charset="0"/>
              </a:rPr>
              <a:t>Turdus philomelos</a:t>
            </a:r>
            <a:r>
              <a:rPr lang="es-ES" altLang="gl-ES" sz="1400" b="1">
                <a:latin typeface="Calibri" panose="020F0502020204030204" pitchFamily="34" charset="0"/>
              </a:rPr>
              <a:t>)</a:t>
            </a:r>
          </a:p>
        </p:txBody>
      </p:sp>
      <p:pic>
        <p:nvPicPr>
          <p:cNvPr id="130054" name="Picture 6" descr="tordo"/>
          <p:cNvPicPr>
            <a:picLocks noChangeAspect="1" noChangeArrowheads="1"/>
          </p:cNvPicPr>
          <p:nvPr/>
        </p:nvPicPr>
        <p:blipFill>
          <a:blip r:embed="rId3">
            <a:extLst>
              <a:ext uri="{28A0092B-C50C-407E-A947-70E740481C1C}">
                <a14:useLocalDpi xmlns:a14="http://schemas.microsoft.com/office/drawing/2010/main" val="0"/>
              </a:ext>
            </a:extLst>
          </a:blip>
          <a:srcRect t="26363"/>
          <a:stretch>
            <a:fillRect/>
          </a:stretch>
        </p:blipFill>
        <p:spPr bwMode="auto">
          <a:xfrm>
            <a:off x="39688" y="3125788"/>
            <a:ext cx="45624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320445"/>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28-4"/>
          <p:cNvPicPr>
            <a:picLocks noChangeAspect="1" noChangeArrowheads="1"/>
          </p:cNvPicPr>
          <p:nvPr/>
        </p:nvPicPr>
        <p:blipFill>
          <a:blip r:embed="rId2">
            <a:extLst>
              <a:ext uri="{28A0092B-C50C-407E-A947-70E740481C1C}">
                <a14:useLocalDpi xmlns:a14="http://schemas.microsoft.com/office/drawing/2010/main" val="0"/>
              </a:ext>
            </a:extLst>
          </a:blip>
          <a:srcRect l="12791" t="9213" r="9682"/>
          <a:stretch>
            <a:fillRect/>
          </a:stretch>
        </p:blipFill>
        <p:spPr bwMode="auto">
          <a:xfrm>
            <a:off x="107950" y="2371725"/>
            <a:ext cx="4464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4"/>
          <p:cNvSpPr txBox="1">
            <a:spLocks noChangeArrowheads="1"/>
          </p:cNvSpPr>
          <p:nvPr/>
        </p:nvSpPr>
        <p:spPr bwMode="auto">
          <a:xfrm>
            <a:off x="122238" y="6078538"/>
            <a:ext cx="3529012"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gl-ES" sz="1400" b="1">
                <a:latin typeface="Calibri" panose="020F0502020204030204" pitchFamily="34" charset="0"/>
              </a:rPr>
              <a:t>Víbora de Seoane (</a:t>
            </a:r>
            <a:r>
              <a:rPr lang="es-ES" altLang="gl-ES" sz="1400" b="1" i="1">
                <a:latin typeface="Calibri" panose="020F0502020204030204" pitchFamily="34" charset="0"/>
              </a:rPr>
              <a:t>Vipera seoanei</a:t>
            </a:r>
            <a:r>
              <a:rPr lang="es-ES" altLang="gl-ES" sz="1400" b="1">
                <a:latin typeface="Calibri" panose="020F0502020204030204" pitchFamily="34" charset="0"/>
              </a:rPr>
              <a:t>)</a:t>
            </a:r>
          </a:p>
        </p:txBody>
      </p:sp>
      <p:sp>
        <p:nvSpPr>
          <p:cNvPr id="132100" name="CuadroTexto 1"/>
          <p:cNvSpPr txBox="1">
            <a:spLocks noChangeArrowheads="1"/>
          </p:cNvSpPr>
          <p:nvPr/>
        </p:nvSpPr>
        <p:spPr bwMode="auto">
          <a:xfrm>
            <a:off x="20638" y="115888"/>
            <a:ext cx="4392612" cy="184785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RÉPTILES:</a:t>
            </a:r>
          </a:p>
          <a:p>
            <a:pPr>
              <a:spcBef>
                <a:spcPct val="0"/>
              </a:spcBef>
              <a:buFontTx/>
              <a:buNone/>
            </a:pPr>
            <a:r>
              <a:rPr lang="gl-ES" altLang="gl-ES" sz="1600" b="1">
                <a:latin typeface="Calibri" panose="020F0502020204030204" pitchFamily="34" charset="0"/>
              </a:rPr>
              <a:t>Lagarto arnao, lagarto das silvas, lagartixa da serra, lagartixa da braña, lagartixa dos penedos, lagartixa galega, esgonzo común, escáncer común, cobregón, serpe riscada, cobra lagarteira meridional, cobra lagarteira común, cobra de colar, cobra viperina, víbora de Seoane...</a:t>
            </a:r>
          </a:p>
        </p:txBody>
      </p:sp>
      <p:pic>
        <p:nvPicPr>
          <p:cNvPr id="132101" name="Picture 4" descr="lagartixa serr C ourel-5-10 (12)"/>
          <p:cNvPicPr>
            <a:picLocks noChangeAspect="1" noChangeArrowheads="1"/>
          </p:cNvPicPr>
          <p:nvPr/>
        </p:nvPicPr>
        <p:blipFill>
          <a:blip r:embed="rId3">
            <a:extLst>
              <a:ext uri="{28A0092B-C50C-407E-A947-70E740481C1C}">
                <a14:useLocalDpi xmlns:a14="http://schemas.microsoft.com/office/drawing/2010/main" val="0"/>
              </a:ext>
            </a:extLst>
          </a:blip>
          <a:srcRect l="6700" r="13690"/>
          <a:stretch>
            <a:fillRect/>
          </a:stretch>
        </p:blipFill>
        <p:spPr bwMode="auto">
          <a:xfrm>
            <a:off x="4716463" y="81535"/>
            <a:ext cx="4319587"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5"/>
          <p:cNvSpPr txBox="1">
            <a:spLocks noChangeArrowheads="1"/>
          </p:cNvSpPr>
          <p:nvPr/>
        </p:nvSpPr>
        <p:spPr bwMode="auto">
          <a:xfrm>
            <a:off x="4706938" y="6481763"/>
            <a:ext cx="3609975"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Lagarta da serra (</a:t>
            </a:r>
            <a:r>
              <a:rPr lang="es-ES" altLang="gl-ES" sz="1400" b="1" i="1">
                <a:latin typeface="Calibri" panose="020F0502020204030204" pitchFamily="34" charset="0"/>
              </a:rPr>
              <a:t>Iberolacerta monticola</a:t>
            </a:r>
            <a:r>
              <a:rPr lang="es-ES" altLang="gl-ES" sz="1400" b="1">
                <a:latin typeface="Calibri" panose="020F0502020204030204" pitchFamily="34" charset="0"/>
              </a:rPr>
              <a:t>) </a:t>
            </a:r>
          </a:p>
        </p:txBody>
      </p:sp>
    </p:spTree>
    <p:extLst>
      <p:ext uri="{BB962C8B-B14F-4D97-AF65-F5344CB8AC3E}">
        <p14:creationId xmlns:p14="http://schemas.microsoft.com/office/powerpoint/2010/main" val="24340502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5" descr="sapo Trevinca-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1022350"/>
            <a:ext cx="489743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2"/>
          <p:cNvSpPr txBox="1">
            <a:spLocks noChangeArrowheads="1"/>
          </p:cNvSpPr>
          <p:nvPr/>
        </p:nvSpPr>
        <p:spPr bwMode="auto">
          <a:xfrm>
            <a:off x="34925" y="6062663"/>
            <a:ext cx="2808288"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Rá patilonga (</a:t>
            </a:r>
            <a:r>
              <a:rPr lang="pt-BR" altLang="gl-ES" sz="1400" b="1" i="1">
                <a:latin typeface="Calibri" panose="020F0502020204030204" pitchFamily="34" charset="0"/>
              </a:rPr>
              <a:t>Rana iberica</a:t>
            </a:r>
            <a:r>
              <a:rPr lang="pt-BR" altLang="gl-ES" sz="1400" b="1">
                <a:latin typeface="Calibri" panose="020F0502020204030204" pitchFamily="34" charset="0"/>
              </a:rPr>
              <a:t>)</a:t>
            </a:r>
            <a:endParaRPr lang="es-ES" altLang="gl-ES" sz="1400" b="1">
              <a:latin typeface="Calibri" panose="020F0502020204030204" pitchFamily="34" charset="0"/>
            </a:endParaRPr>
          </a:p>
        </p:txBody>
      </p:sp>
      <p:sp>
        <p:nvSpPr>
          <p:cNvPr id="133124" name="Text Box 3"/>
          <p:cNvSpPr txBox="1">
            <a:spLocks noChangeArrowheads="1"/>
          </p:cNvSpPr>
          <p:nvPr/>
        </p:nvSpPr>
        <p:spPr bwMode="auto">
          <a:xfrm>
            <a:off x="4246563" y="6169025"/>
            <a:ext cx="24479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Sapo</a:t>
            </a:r>
            <a:r>
              <a:rPr lang="es-ES" altLang="gl-ES" sz="1400" b="1">
                <a:latin typeface="Calibri" panose="020F0502020204030204" pitchFamily="34" charset="0"/>
              </a:rPr>
              <a:t> común (</a:t>
            </a:r>
            <a:r>
              <a:rPr lang="es-ES" altLang="gl-ES" sz="1400" b="1" i="1">
                <a:latin typeface="Calibri" panose="020F0502020204030204" pitchFamily="34" charset="0"/>
              </a:rPr>
              <a:t>Bufo bufo</a:t>
            </a:r>
            <a:r>
              <a:rPr lang="es-ES" altLang="gl-ES" sz="1400" b="1">
                <a:latin typeface="Calibri" panose="020F0502020204030204" pitchFamily="34" charset="0"/>
              </a:rPr>
              <a:t>)</a:t>
            </a:r>
            <a:endParaRPr lang="pt-BR" altLang="gl-ES" sz="1400" b="1">
              <a:latin typeface="Calibri" panose="020F0502020204030204" pitchFamily="34" charset="0"/>
            </a:endParaRPr>
          </a:p>
        </p:txBody>
      </p:sp>
      <p:pic>
        <p:nvPicPr>
          <p:cNvPr id="133125" name="Picture 6" descr="ra patilonga Arentei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625"/>
            <a:ext cx="41402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CuadroTexto 1"/>
          <p:cNvSpPr txBox="1">
            <a:spLocks noChangeArrowheads="1"/>
          </p:cNvSpPr>
          <p:nvPr/>
        </p:nvSpPr>
        <p:spPr bwMode="auto">
          <a:xfrm>
            <a:off x="198438" y="15875"/>
            <a:ext cx="3743325" cy="160020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ANFIBIOS:</a:t>
            </a:r>
          </a:p>
          <a:p>
            <a:pPr>
              <a:spcBef>
                <a:spcPct val="0"/>
              </a:spcBef>
              <a:buFontTx/>
              <a:buNone/>
            </a:pPr>
            <a:r>
              <a:rPr lang="gl-ES" altLang="gl-ES" sz="1600" b="1">
                <a:latin typeface="Calibri" panose="020F0502020204030204" pitchFamily="34" charset="0"/>
              </a:rPr>
              <a:t>Ra vermella, ra patilonga, pintafontes común, pintafontes palmado, pintafontes verde, píntega común, saramaganta, sapiño comadrón, sapiño pintoxo, sapo común, sapo corriqueiro...</a:t>
            </a:r>
          </a:p>
        </p:txBody>
      </p:sp>
    </p:spTree>
    <p:extLst>
      <p:ext uri="{BB962C8B-B14F-4D97-AF65-F5344CB8AC3E}">
        <p14:creationId xmlns:p14="http://schemas.microsoft.com/office/powerpoint/2010/main" val="3872329336"/>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uadroTexto 1"/>
          <p:cNvSpPr txBox="1">
            <a:spLocks noChangeArrowheads="1"/>
          </p:cNvSpPr>
          <p:nvPr/>
        </p:nvSpPr>
        <p:spPr bwMode="auto">
          <a:xfrm>
            <a:off x="107950" y="260350"/>
            <a:ext cx="4133310" cy="2831544"/>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INSECTOS</a:t>
            </a:r>
            <a:endParaRPr lang="gl-ES" altLang="gl-ES" sz="1800">
              <a:latin typeface="Calibri" panose="020F0502020204030204" pitchFamily="34" charset="0"/>
            </a:endParaRPr>
          </a:p>
          <a:p>
            <a:pPr>
              <a:spcBef>
                <a:spcPct val="0"/>
              </a:spcBef>
              <a:buFontTx/>
              <a:buNone/>
            </a:pPr>
            <a:r>
              <a:rPr lang="gl-ES" altLang="gl-ES" sz="1600" b="1">
                <a:latin typeface="Calibri" panose="020F0502020204030204" pitchFamily="34" charset="0"/>
              </a:rPr>
              <a:t>Aparecen especies de bolboretas raras en Galiza: </a:t>
            </a:r>
            <a:r>
              <a:rPr lang="gl-ES" altLang="gl-ES" sz="1600" b="1" i="1">
                <a:latin typeface="Calibri" panose="020F0502020204030204" pitchFamily="34" charset="0"/>
              </a:rPr>
              <a:t>Plebejus thersites, Parnassius apollo asturiensis, Lycaena hippothoe</a:t>
            </a:r>
            <a:r>
              <a:rPr lang="gl-ES" altLang="gl-ES" sz="1600" b="1">
                <a:latin typeface="Calibri" panose="020F0502020204030204" pitchFamily="34" charset="0"/>
              </a:rPr>
              <a:t>, </a:t>
            </a:r>
            <a:r>
              <a:rPr lang="gl-ES" altLang="gl-ES" sz="1600" b="1" i="1">
                <a:latin typeface="Calibri" panose="020F0502020204030204" pitchFamily="34" charset="0"/>
              </a:rPr>
              <a:t>Aricia morronensis</a:t>
            </a:r>
            <a:r>
              <a:rPr lang="gl-ES" altLang="gl-ES" sz="1600" b="1">
                <a:latin typeface="Calibri" panose="020F0502020204030204" pitchFamily="34" charset="0"/>
              </a:rPr>
              <a:t>.</a:t>
            </a:r>
          </a:p>
          <a:p>
            <a:pPr>
              <a:spcBef>
                <a:spcPct val="0"/>
              </a:spcBef>
              <a:buFontTx/>
              <a:buNone/>
            </a:pPr>
            <a:endParaRPr lang="gl-ES" altLang="gl-ES" sz="1600" b="1">
              <a:latin typeface="Calibri" panose="020F0502020204030204" pitchFamily="34" charset="0"/>
            </a:endParaRPr>
          </a:p>
          <a:p>
            <a:pPr>
              <a:spcBef>
                <a:spcPct val="0"/>
              </a:spcBef>
              <a:buFontTx/>
              <a:buNone/>
            </a:pPr>
            <a:r>
              <a:rPr lang="gl-ES" altLang="gl-ES" sz="1600" b="1">
                <a:latin typeface="Calibri" panose="020F0502020204030204" pitchFamily="34" charset="0"/>
              </a:rPr>
              <a:t>Recentemente descubríronse varias especies de coleópteros habitantes das covas exclusivos do Courel </a:t>
            </a:r>
            <a:r>
              <a:rPr lang="gl-ES" altLang="gl-ES" sz="1600" b="1" i="1">
                <a:latin typeface="Calibri" panose="020F0502020204030204" pitchFamily="34" charset="0"/>
              </a:rPr>
              <a:t>(Galaicodytes caurelensis </a:t>
            </a:r>
            <a:r>
              <a:rPr lang="gl-ES" altLang="gl-ES" sz="1600" b="1">
                <a:latin typeface="Calibri" panose="020F0502020204030204" pitchFamily="34" charset="0"/>
              </a:rPr>
              <a:t>e</a:t>
            </a:r>
            <a:r>
              <a:rPr lang="gl-ES" altLang="gl-ES" sz="1600" b="1" i="1">
                <a:latin typeface="Calibri" panose="020F0502020204030204" pitchFamily="34" charset="0"/>
              </a:rPr>
              <a:t> Domene lathromene) </a:t>
            </a:r>
            <a:r>
              <a:rPr lang="gl-ES" altLang="gl-ES" sz="1600" b="1">
                <a:latin typeface="Calibri" panose="020F0502020204030204" pitchFamily="34" charset="0"/>
              </a:rPr>
              <a:t>ou raros (</a:t>
            </a:r>
            <a:r>
              <a:rPr lang="gl-ES" altLang="gl-ES" sz="1600" b="1" i="1">
                <a:latin typeface="Calibri" panose="020F0502020204030204" pitchFamily="34" charset="0"/>
              </a:rPr>
              <a:t>Leoneilla bergidi</a:t>
            </a:r>
            <a:r>
              <a:rPr lang="gl-ES" altLang="gl-ES" sz="1600" b="1">
                <a:latin typeface="Calibri" panose="020F0502020204030204" pitchFamily="34" charset="0"/>
              </a:rPr>
              <a:t>, descuberto no Bierzo).</a:t>
            </a:r>
          </a:p>
        </p:txBody>
      </p:sp>
      <p:sp>
        <p:nvSpPr>
          <p:cNvPr id="134147" name="Text Box 5"/>
          <p:cNvSpPr txBox="1">
            <a:spLocks noChangeArrowheads="1"/>
          </p:cNvSpPr>
          <p:nvPr/>
        </p:nvSpPr>
        <p:spPr bwMode="auto">
          <a:xfrm>
            <a:off x="5098983" y="4250206"/>
            <a:ext cx="3744912" cy="73818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i="1">
                <a:latin typeface="Calibri" panose="020F0502020204030204" pitchFamily="34" charset="0"/>
              </a:rPr>
              <a:t>Cicindela campestris.</a:t>
            </a:r>
            <a:r>
              <a:rPr lang="es-ES" altLang="gl-ES" sz="1400" b="1">
                <a:latin typeface="Calibri" panose="020F0502020204030204" pitchFamily="34" charset="0"/>
              </a:rPr>
              <a:t> </a:t>
            </a:r>
            <a:r>
              <a:rPr lang="pt-BR" altLang="gl-ES" sz="1400" b="1">
                <a:latin typeface="Calibri" panose="020F0502020204030204" pitchFamily="34" charset="0"/>
              </a:rPr>
              <a:t>Este chamativo escarabello é un carnívoro que caza, á carreira, arañas e larvas de insectos.</a:t>
            </a:r>
          </a:p>
        </p:txBody>
      </p:sp>
      <p:pic>
        <p:nvPicPr>
          <p:cNvPr id="134148" name="Picture 9" descr="cicindela-ca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649" y="260350"/>
            <a:ext cx="4380246" cy="39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7447" t="8445" r="14680" b="16280"/>
          <a:stretch/>
        </p:blipFill>
        <p:spPr>
          <a:xfrm>
            <a:off x="107950" y="3443591"/>
            <a:ext cx="4268378" cy="3278221"/>
          </a:xfrm>
          <a:prstGeom prst="rect">
            <a:avLst/>
          </a:prstGeom>
        </p:spPr>
      </p:pic>
      <p:sp>
        <p:nvSpPr>
          <p:cNvPr id="6" name="Text Box 2"/>
          <p:cNvSpPr txBox="1">
            <a:spLocks noChangeArrowheads="1"/>
          </p:cNvSpPr>
          <p:nvPr/>
        </p:nvSpPr>
        <p:spPr bwMode="auto">
          <a:xfrm>
            <a:off x="4463649" y="6417012"/>
            <a:ext cx="22320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pt-BR" altLang="gl-ES" sz="1400" b="1" i="1">
                <a:latin typeface="Calibri" panose="020F0502020204030204" pitchFamily="34" charset="0"/>
              </a:rPr>
              <a:t>Pyrochroa coccinea</a:t>
            </a:r>
            <a:endParaRPr lang="pt-BR" altLang="gl-ES" sz="1400" b="1">
              <a:latin typeface="Calibri" panose="020F0502020204030204" pitchFamily="34" charset="0"/>
            </a:endParaRPr>
          </a:p>
        </p:txBody>
      </p:sp>
    </p:spTree>
    <p:extLst>
      <p:ext uri="{BB962C8B-B14F-4D97-AF65-F5344CB8AC3E}">
        <p14:creationId xmlns:p14="http://schemas.microsoft.com/office/powerpoint/2010/main" val="2713493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 descr="Anthocharis cardamines Courel 5-10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422433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descr="Anthocharis cardamines Courel 5-10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88913"/>
            <a:ext cx="4714875"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5"/>
          <p:cNvSpPr txBox="1">
            <a:spLocks noChangeArrowheads="1"/>
          </p:cNvSpPr>
          <p:nvPr/>
        </p:nvSpPr>
        <p:spPr bwMode="auto">
          <a:xfrm>
            <a:off x="2159794" y="6298998"/>
            <a:ext cx="4392612"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Bolboreta (</a:t>
            </a:r>
            <a:r>
              <a:rPr lang="es-ES" altLang="gl-ES" sz="1400" b="1" i="1">
                <a:latin typeface="Calibri" panose="020F0502020204030204" pitchFamily="34" charset="0"/>
              </a:rPr>
              <a:t>Anthocharis cardamines</a:t>
            </a:r>
            <a:r>
              <a:rPr lang="es-ES" altLang="gl-ES" sz="1400" b="1">
                <a:latin typeface="Calibri" panose="020F0502020204030204" pitchFamily="34" charset="0"/>
              </a:rPr>
              <a:t>), femia e macho</a:t>
            </a:r>
          </a:p>
        </p:txBody>
      </p:sp>
    </p:spTree>
    <p:extLst>
      <p:ext uri="{BB962C8B-B14F-4D97-AF65-F5344CB8AC3E}">
        <p14:creationId xmlns:p14="http://schemas.microsoft.com/office/powerpoint/2010/main" val="760263585"/>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ext Box 2"/>
          <p:cNvSpPr txBox="1">
            <a:spLocks noChangeArrowheads="1"/>
          </p:cNvSpPr>
          <p:nvPr/>
        </p:nvSpPr>
        <p:spPr bwMode="auto">
          <a:xfrm>
            <a:off x="4656139" y="3280856"/>
            <a:ext cx="2892526" cy="30480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Bolboreta (</a:t>
            </a:r>
            <a:r>
              <a:rPr lang="es-ES" altLang="gl-ES" sz="1400" b="1" i="1">
                <a:latin typeface="Calibri" panose="020F0502020204030204" pitchFamily="34" charset="0"/>
              </a:rPr>
              <a:t>Erebia palarica</a:t>
            </a:r>
            <a:r>
              <a:rPr lang="es-ES" altLang="gl-ES" sz="1400" b="1">
                <a:latin typeface="Calibri" panose="020F0502020204030204" pitchFamily="34" charset="0"/>
              </a:rPr>
              <a:t>).</a:t>
            </a:r>
          </a:p>
        </p:txBody>
      </p:sp>
      <p:pic>
        <p:nvPicPr>
          <p:cNvPr id="136196" name="Picture 3" descr="bolboreta"/>
          <p:cNvPicPr>
            <a:picLocks noChangeAspect="1" noChangeArrowheads="1"/>
          </p:cNvPicPr>
          <p:nvPr/>
        </p:nvPicPr>
        <p:blipFill>
          <a:blip r:embed="rId2">
            <a:extLst>
              <a:ext uri="{28A0092B-C50C-407E-A947-70E740481C1C}">
                <a14:useLocalDpi xmlns:a14="http://schemas.microsoft.com/office/drawing/2010/main" val="0"/>
              </a:ext>
            </a:extLst>
          </a:blip>
          <a:srcRect t="9695"/>
          <a:stretch>
            <a:fillRect/>
          </a:stretch>
        </p:blipFill>
        <p:spPr bwMode="auto">
          <a:xfrm>
            <a:off x="4656138" y="3860800"/>
            <a:ext cx="44831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2"/>
          <p:cNvSpPr txBox="1">
            <a:spLocks noChangeArrowheads="1"/>
          </p:cNvSpPr>
          <p:nvPr/>
        </p:nvSpPr>
        <p:spPr bwMode="auto">
          <a:xfrm>
            <a:off x="6546850" y="6542088"/>
            <a:ext cx="2489200" cy="30480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Bolboreta (</a:t>
            </a:r>
            <a:r>
              <a:rPr lang="es-ES" altLang="gl-ES" sz="1400" b="1" i="1">
                <a:latin typeface="Calibri" panose="020F0502020204030204" pitchFamily="34" charset="0"/>
              </a:rPr>
              <a:t>Procris statices</a:t>
            </a:r>
            <a:r>
              <a:rPr lang="es-ES" altLang="gl-ES" sz="1400" b="1">
                <a:latin typeface="Calibri" panose="020F0502020204030204" pitchFamily="34" charset="0"/>
              </a:rPr>
              <a:t>)</a:t>
            </a:r>
          </a:p>
        </p:txBody>
      </p:sp>
      <p:pic>
        <p:nvPicPr>
          <p:cNvPr id="136198"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2513"/>
            <a:ext cx="43688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2"/>
          <p:cNvSpPr txBox="1">
            <a:spLocks noChangeArrowheads="1"/>
          </p:cNvSpPr>
          <p:nvPr/>
        </p:nvSpPr>
        <p:spPr bwMode="auto">
          <a:xfrm>
            <a:off x="107950" y="5072063"/>
            <a:ext cx="25923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Bolboreta (</a:t>
            </a:r>
            <a:r>
              <a:rPr lang="es-ES" altLang="gl-ES" sz="1400" b="1" i="1">
                <a:latin typeface="Calibri" panose="020F0502020204030204" pitchFamily="34" charset="0"/>
              </a:rPr>
              <a:t>Euphydryas aurinia</a:t>
            </a:r>
            <a:r>
              <a:rPr lang="es-ES" altLang="gl-ES" sz="1400" b="1">
                <a:latin typeface="Calibri" panose="020F0502020204030204" pitchFamily="34" charset="0"/>
              </a:rPr>
              <a:t>)</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8511" t="15076" r="13107" b="6505"/>
          <a:stretch/>
        </p:blipFill>
        <p:spPr>
          <a:xfrm>
            <a:off x="4643578" y="0"/>
            <a:ext cx="4500422" cy="3151762"/>
          </a:xfrm>
          <a:prstGeom prst="rect">
            <a:avLst/>
          </a:prstGeom>
        </p:spPr>
      </p:pic>
    </p:spTree>
    <p:extLst>
      <p:ext uri="{BB962C8B-B14F-4D97-AF65-F5344CB8AC3E}">
        <p14:creationId xmlns:p14="http://schemas.microsoft.com/office/powerpoint/2010/main" val="26450586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uadroTexto 1"/>
          <p:cNvSpPr txBox="1">
            <a:spLocks noChangeArrowheads="1"/>
          </p:cNvSpPr>
          <p:nvPr/>
        </p:nvSpPr>
        <p:spPr bwMode="auto">
          <a:xfrm>
            <a:off x="107950" y="115888"/>
            <a:ext cx="3168650" cy="6402387"/>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ESPECIES DO ANEXO II </a:t>
            </a:r>
          </a:p>
          <a:p>
            <a:pPr>
              <a:spcBef>
                <a:spcPct val="0"/>
              </a:spcBef>
              <a:buFontTx/>
              <a:buNone/>
            </a:pPr>
            <a:r>
              <a:rPr lang="gl-ES" altLang="gl-ES" sz="1800" b="1">
                <a:latin typeface="Calibri" panose="020F0502020204030204" pitchFamily="34" charset="0"/>
              </a:rPr>
              <a:t>DA DIRECTIVA 92/43/CEE</a:t>
            </a:r>
          </a:p>
          <a:p>
            <a:pPr>
              <a:spcBef>
                <a:spcPct val="0"/>
              </a:spcBef>
              <a:buFontTx/>
              <a:buNone/>
            </a:pPr>
            <a:r>
              <a:rPr lang="gl-ES" altLang="gl-ES" sz="1600" b="1">
                <a:latin typeface="Calibri" panose="020F0502020204030204" pitchFamily="34" charset="0"/>
              </a:rPr>
              <a:t>Invertebrados</a:t>
            </a:r>
            <a:endParaRPr lang="gl-ES" altLang="gl-ES" sz="1600">
              <a:latin typeface="Calibri" panose="020F0502020204030204" pitchFamily="34" charset="0"/>
            </a:endParaRPr>
          </a:p>
          <a:p>
            <a:pPr>
              <a:spcBef>
                <a:spcPct val="0"/>
              </a:spcBef>
              <a:buFontTx/>
              <a:buNone/>
            </a:pPr>
            <a:r>
              <a:rPr lang="gl-ES" altLang="gl-ES" sz="1400" i="1">
                <a:latin typeface="Calibri" panose="020F0502020204030204" pitchFamily="34" charset="0"/>
              </a:rPr>
              <a:t>Austropotamobius pallipes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Cerambyx cerdo</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Lucanus cervus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Euphydryas aurinia</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Elona quimperiana</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Geomalacus maculosus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Margaritifera margaritifera</a:t>
            </a:r>
            <a:endParaRPr lang="gl-ES" altLang="gl-ES" sz="1400">
              <a:latin typeface="Calibri" panose="020F0502020204030204" pitchFamily="34" charset="0"/>
            </a:endParaRPr>
          </a:p>
          <a:p>
            <a:pPr>
              <a:spcBef>
                <a:spcPct val="0"/>
              </a:spcBef>
              <a:buFontTx/>
              <a:buNone/>
            </a:pPr>
            <a:r>
              <a:rPr lang="gl-ES" altLang="gl-ES" sz="1600" b="1">
                <a:latin typeface="Calibri" panose="020F0502020204030204" pitchFamily="34" charset="0"/>
              </a:rPr>
              <a:t>Peixes</a:t>
            </a:r>
            <a:endParaRPr lang="gl-ES" altLang="gl-ES" sz="1600">
              <a:latin typeface="Calibri" panose="020F0502020204030204" pitchFamily="34" charset="0"/>
            </a:endParaRPr>
          </a:p>
          <a:p>
            <a:pPr>
              <a:spcBef>
                <a:spcPct val="0"/>
              </a:spcBef>
              <a:buFontTx/>
              <a:buNone/>
            </a:pPr>
            <a:r>
              <a:rPr lang="gl-ES" altLang="gl-ES" sz="1400" i="1">
                <a:latin typeface="Calibri" panose="020F0502020204030204" pitchFamily="34" charset="0"/>
              </a:rPr>
              <a:t>Chondrostoma polylepis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Rutilus arcasii</a:t>
            </a:r>
            <a:endParaRPr lang="gl-ES" altLang="gl-ES" sz="1400">
              <a:latin typeface="Calibri" panose="020F0502020204030204" pitchFamily="34" charset="0"/>
            </a:endParaRPr>
          </a:p>
          <a:p>
            <a:pPr>
              <a:spcBef>
                <a:spcPct val="0"/>
              </a:spcBef>
              <a:buFontTx/>
              <a:buNone/>
            </a:pPr>
            <a:r>
              <a:rPr lang="gl-ES" altLang="gl-ES" sz="1600" b="1">
                <a:latin typeface="Calibri" panose="020F0502020204030204" pitchFamily="34" charset="0"/>
              </a:rPr>
              <a:t>Anfibios</a:t>
            </a:r>
            <a:endParaRPr lang="gl-ES" altLang="gl-ES" sz="1600">
              <a:latin typeface="Calibri" panose="020F0502020204030204" pitchFamily="34" charset="0"/>
            </a:endParaRPr>
          </a:p>
          <a:p>
            <a:pPr>
              <a:spcBef>
                <a:spcPct val="0"/>
              </a:spcBef>
              <a:buFontTx/>
              <a:buNone/>
            </a:pPr>
            <a:r>
              <a:rPr lang="gl-ES" altLang="gl-ES" sz="1400" i="1">
                <a:latin typeface="Calibri" panose="020F0502020204030204" pitchFamily="34" charset="0"/>
              </a:rPr>
              <a:t>Chioglossa lusitanica</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Discoglossus galganoi</a:t>
            </a:r>
            <a:endParaRPr lang="gl-ES" altLang="gl-ES" sz="1400">
              <a:latin typeface="Calibri" panose="020F0502020204030204" pitchFamily="34" charset="0"/>
            </a:endParaRPr>
          </a:p>
          <a:p>
            <a:pPr>
              <a:spcBef>
                <a:spcPct val="0"/>
              </a:spcBef>
              <a:buFontTx/>
              <a:buNone/>
            </a:pPr>
            <a:r>
              <a:rPr lang="gl-ES" altLang="gl-ES" sz="1600" b="1">
                <a:latin typeface="Calibri" panose="020F0502020204030204" pitchFamily="34" charset="0"/>
              </a:rPr>
              <a:t>Réptiles</a:t>
            </a:r>
            <a:endParaRPr lang="gl-ES" altLang="gl-ES" sz="1600">
              <a:latin typeface="Calibri" panose="020F0502020204030204" pitchFamily="34" charset="0"/>
            </a:endParaRPr>
          </a:p>
          <a:p>
            <a:pPr>
              <a:spcBef>
                <a:spcPct val="0"/>
              </a:spcBef>
              <a:buFontTx/>
              <a:buNone/>
            </a:pPr>
            <a:r>
              <a:rPr lang="gl-ES" altLang="gl-ES" sz="1400" i="1">
                <a:latin typeface="Calibri" panose="020F0502020204030204" pitchFamily="34" charset="0"/>
              </a:rPr>
              <a:t>Lacerta monticola</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Lacerta schreiberi</a:t>
            </a:r>
            <a:endParaRPr lang="gl-ES" altLang="gl-ES" sz="1400">
              <a:latin typeface="Calibri" panose="020F0502020204030204" pitchFamily="34" charset="0"/>
            </a:endParaRPr>
          </a:p>
          <a:p>
            <a:pPr>
              <a:spcBef>
                <a:spcPct val="0"/>
              </a:spcBef>
              <a:buFontTx/>
              <a:buNone/>
            </a:pPr>
            <a:r>
              <a:rPr lang="gl-ES" altLang="gl-ES" sz="1600" b="1">
                <a:latin typeface="Calibri" panose="020F0502020204030204" pitchFamily="34" charset="0"/>
              </a:rPr>
              <a:t>Mamíferos</a:t>
            </a:r>
            <a:endParaRPr lang="gl-ES" altLang="gl-ES" sz="1600">
              <a:latin typeface="Calibri" panose="020F0502020204030204" pitchFamily="34" charset="0"/>
            </a:endParaRPr>
          </a:p>
          <a:p>
            <a:pPr>
              <a:spcBef>
                <a:spcPct val="0"/>
              </a:spcBef>
              <a:buFontTx/>
              <a:buNone/>
            </a:pPr>
            <a:r>
              <a:rPr lang="gl-ES" altLang="gl-ES" sz="1400" i="1">
                <a:latin typeface="Calibri" panose="020F0502020204030204" pitchFamily="34" charset="0"/>
              </a:rPr>
              <a:t>Barbastella barbastellus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Galemys pyrenaicus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Lutra lutra</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Miniopterus schreibersii</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Myotis emarginatus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Myotis myotis</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Rhinolophus ferrumequinum</a:t>
            </a:r>
            <a:endParaRPr lang="gl-ES" altLang="gl-ES" sz="1400">
              <a:latin typeface="Calibri" panose="020F0502020204030204" pitchFamily="34" charset="0"/>
            </a:endParaRPr>
          </a:p>
          <a:p>
            <a:pPr>
              <a:spcBef>
                <a:spcPct val="0"/>
              </a:spcBef>
              <a:buFontTx/>
              <a:buNone/>
            </a:pPr>
            <a:r>
              <a:rPr lang="gl-ES" altLang="gl-ES" sz="1400" i="1">
                <a:latin typeface="Calibri" panose="020F0502020204030204" pitchFamily="34" charset="0"/>
              </a:rPr>
              <a:t>Rhinolophus hipposideros</a:t>
            </a:r>
            <a:endParaRPr lang="gl-ES" altLang="gl-ES" sz="1400">
              <a:latin typeface="Calibri" panose="020F0502020204030204" pitchFamily="34" charset="0"/>
            </a:endParaRPr>
          </a:p>
        </p:txBody>
      </p:sp>
      <p:pic>
        <p:nvPicPr>
          <p:cNvPr id="137219" name="Imagen 1"/>
          <p:cNvPicPr>
            <a:picLocks noChangeAspect="1"/>
          </p:cNvPicPr>
          <p:nvPr/>
        </p:nvPicPr>
        <p:blipFill>
          <a:blip r:embed="rId2">
            <a:clrChange>
              <a:clrFrom>
                <a:srgbClr val="191915"/>
              </a:clrFrom>
              <a:clrTo>
                <a:srgbClr val="191915">
                  <a:alpha val="0"/>
                </a:srgbClr>
              </a:clrTo>
            </a:clrChange>
            <a:extLst>
              <a:ext uri="{28A0092B-C50C-407E-A947-70E740481C1C}">
                <a14:useLocalDpi xmlns:a14="http://schemas.microsoft.com/office/drawing/2010/main" val="0"/>
              </a:ext>
            </a:extLst>
          </a:blip>
          <a:srcRect/>
          <a:stretch>
            <a:fillRect/>
          </a:stretch>
        </p:blipFill>
        <p:spPr bwMode="auto">
          <a:xfrm>
            <a:off x="3284538" y="765175"/>
            <a:ext cx="58801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6875463" y="4797425"/>
            <a:ext cx="1782762"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gl-ES" sz="1400" b="1" i="1">
                <a:latin typeface="Calibri" panose="020F0502020204030204" pitchFamily="34" charset="0"/>
              </a:rPr>
              <a:t>Cerambix cerdo</a:t>
            </a:r>
            <a:endParaRPr lang="es-ES" altLang="gl-ES" sz="1400" b="1" i="1">
              <a:latin typeface="Calibri" panose="020F0502020204030204" pitchFamily="34" charset="0"/>
            </a:endParaRPr>
          </a:p>
        </p:txBody>
      </p:sp>
    </p:spTree>
    <p:extLst>
      <p:ext uri="{BB962C8B-B14F-4D97-AF65-F5344CB8AC3E}">
        <p14:creationId xmlns:p14="http://schemas.microsoft.com/office/powerpoint/2010/main" val="2311342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0354"/>
          <a:stretch/>
        </p:blipFill>
        <p:spPr>
          <a:xfrm>
            <a:off x="0" y="252918"/>
            <a:ext cx="9144000" cy="6147881"/>
          </a:xfrm>
          <a:prstGeom prst="rect">
            <a:avLst/>
          </a:prstGeom>
        </p:spPr>
      </p:pic>
      <p:sp>
        <p:nvSpPr>
          <p:cNvPr id="17412" name="Text Box 4"/>
          <p:cNvSpPr txBox="1">
            <a:spLocks noChangeArrowheads="1"/>
          </p:cNvSpPr>
          <p:nvPr/>
        </p:nvSpPr>
        <p:spPr bwMode="auto">
          <a:xfrm>
            <a:off x="0" y="6550025"/>
            <a:ext cx="1322962"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Lousas</a:t>
            </a:r>
          </a:p>
        </p:txBody>
      </p:sp>
    </p:spTree>
    <p:extLst>
      <p:ext uri="{BB962C8B-B14F-4D97-AF65-F5344CB8AC3E}">
        <p14:creationId xmlns:p14="http://schemas.microsoft.com/office/powerpoint/2010/main" val="2726921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5" descr="Santi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0" y="0"/>
            <a:ext cx="9144000" cy="646113"/>
          </a:xfrm>
          <a:prstGeom prst="rect">
            <a:avLst/>
          </a:prstGeom>
          <a:solidFill>
            <a:srgbClr val="E9DAA1"/>
          </a:solidFill>
        </p:spPr>
        <p:txBody>
          <a:bodyPr>
            <a:spAutoFit/>
          </a:bodyPr>
          <a:lstStyle/>
          <a:p>
            <a:pPr algn="ctr" eaLnBrk="1" hangingPunct="1">
              <a:defRPr/>
            </a:pPr>
            <a:r>
              <a:rPr lang="es-ES" sz="3600" b="1"/>
              <a:t>ACTIVIDADES</a:t>
            </a:r>
            <a:endParaRPr lang="gl-ES" sz="3600" b="1"/>
          </a:p>
        </p:txBody>
      </p:sp>
      <p:sp>
        <p:nvSpPr>
          <p:cNvPr id="138244" name="CuadroTexto 3"/>
          <p:cNvSpPr txBox="1">
            <a:spLocks noChangeArrowheads="1"/>
          </p:cNvSpPr>
          <p:nvPr/>
        </p:nvSpPr>
        <p:spPr bwMode="auto">
          <a:xfrm>
            <a:off x="0" y="692150"/>
            <a:ext cx="9144000" cy="646113"/>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gl-ES" altLang="gl-ES" sz="1800" b="1">
                <a:latin typeface="Calibri" panose="020F0502020204030204" pitchFamily="34" charset="0"/>
              </a:rPr>
              <a:t>Agricultura, gandaría, actividades forestais, apicultura, mineiría (explotacións de lousa e calcárias), turismo...</a:t>
            </a:r>
          </a:p>
        </p:txBody>
      </p:sp>
    </p:spTree>
    <p:extLst>
      <p:ext uri="{BB962C8B-B14F-4D97-AF65-F5344CB8AC3E}">
        <p14:creationId xmlns:p14="http://schemas.microsoft.com/office/powerpoint/2010/main" val="10225824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34925"/>
            <a:ext cx="9097963"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4763" y="6538913"/>
            <a:ext cx="3662565" cy="309562"/>
          </a:xfrm>
          <a:prstGeom prst="rect">
            <a:avLst/>
          </a:prstGeom>
          <a:solidFill>
            <a:srgbClr val="E9DAA1"/>
          </a:solidFill>
          <a:ln>
            <a:noFill/>
          </a:ln>
          <a:effec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Paisaxe humanizada do Courel (Romeor)</a:t>
            </a:r>
          </a:p>
        </p:txBody>
      </p:sp>
    </p:spTree>
    <p:extLst>
      <p:ext uri="{BB962C8B-B14F-4D97-AF65-F5344CB8AC3E}">
        <p14:creationId xmlns:p14="http://schemas.microsoft.com/office/powerpoint/2010/main" val="3187530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027"/>
            <a:ext cx="9144000" cy="4718304"/>
          </a:xfrm>
          <a:prstGeom prst="rect">
            <a:avLst/>
          </a:prstGeom>
        </p:spPr>
      </p:pic>
    </p:spTree>
    <p:extLst>
      <p:ext uri="{BB962C8B-B14F-4D97-AF65-F5344CB8AC3E}">
        <p14:creationId xmlns:p14="http://schemas.microsoft.com/office/powerpoint/2010/main" val="4165888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387"/>
            <a:ext cx="9144000" cy="6099048"/>
          </a:xfrm>
          <a:prstGeom prst="rect">
            <a:avLst/>
          </a:prstGeom>
        </p:spPr>
      </p:pic>
    </p:spTree>
    <p:extLst>
      <p:ext uri="{BB962C8B-B14F-4D97-AF65-F5344CB8AC3E}">
        <p14:creationId xmlns:p14="http://schemas.microsoft.com/office/powerpoint/2010/main" val="1419706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t>HISTORIA-PATRIMONIO CULTURAL</a:t>
            </a:r>
            <a:endParaRPr lang="gl-ES" sz="3600" b="1"/>
          </a:p>
        </p:txBody>
      </p:sp>
      <p:sp>
        <p:nvSpPr>
          <p:cNvPr id="139267" name="CuadroTexto 3"/>
          <p:cNvSpPr txBox="1">
            <a:spLocks noChangeArrowheads="1"/>
          </p:cNvSpPr>
          <p:nvPr/>
        </p:nvSpPr>
        <p:spPr bwMode="auto">
          <a:xfrm>
            <a:off x="0" y="692150"/>
            <a:ext cx="9144000" cy="646331"/>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gl-ES" altLang="gl-ES" sz="1800" b="1">
                <a:latin typeface="Calibri" panose="020F0502020204030204" pitchFamily="34" charset="0"/>
              </a:rPr>
              <a:t>Estas serras están habitadas desde tempos moi antigos como o atestiguan os achádegos arqueolóxicos, os castros, as minas... </a:t>
            </a:r>
          </a:p>
        </p:txBody>
      </p:sp>
      <p:pic>
        <p:nvPicPr>
          <p:cNvPr id="13927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705" y="1389281"/>
            <a:ext cx="8190689" cy="54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Text Box 4"/>
          <p:cNvSpPr txBox="1">
            <a:spLocks noChangeArrowheads="1"/>
          </p:cNvSpPr>
          <p:nvPr/>
        </p:nvSpPr>
        <p:spPr bwMode="auto">
          <a:xfrm>
            <a:off x="368705" y="6542031"/>
            <a:ext cx="2052638"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Castelo de Carbedo</a:t>
            </a:r>
          </a:p>
        </p:txBody>
      </p:sp>
    </p:spTree>
    <p:extLst>
      <p:ext uri="{BB962C8B-B14F-4D97-AF65-F5344CB8AC3E}">
        <p14:creationId xmlns:p14="http://schemas.microsoft.com/office/powerpoint/2010/main" val="21197647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8952"/>
            <a:ext cx="9144000" cy="6099048"/>
          </a:xfrm>
          <a:prstGeom prst="rect">
            <a:avLst/>
          </a:prstGeom>
        </p:spPr>
      </p:pic>
      <p:sp>
        <p:nvSpPr>
          <p:cNvPr id="7" name="Text Box 4"/>
          <p:cNvSpPr txBox="1">
            <a:spLocks noChangeArrowheads="1"/>
          </p:cNvSpPr>
          <p:nvPr/>
        </p:nvSpPr>
        <p:spPr bwMode="auto">
          <a:xfrm>
            <a:off x="0" y="6550025"/>
            <a:ext cx="1955259"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Vilarbacú</a:t>
            </a:r>
          </a:p>
        </p:txBody>
      </p:sp>
      <p:sp>
        <p:nvSpPr>
          <p:cNvPr id="140290" name="CuadroTexto 3"/>
          <p:cNvSpPr txBox="1">
            <a:spLocks noChangeArrowheads="1"/>
          </p:cNvSpPr>
          <p:nvPr/>
        </p:nvSpPr>
        <p:spPr bwMode="auto">
          <a:xfrm>
            <a:off x="0" y="0"/>
            <a:ext cx="9144000" cy="92392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gl-ES" altLang="gl-ES" sz="1800" b="1">
                <a:latin typeface="Calibri" panose="020F0502020204030204" pitchFamily="34" charset="0"/>
              </a:rPr>
              <a:t>A zona tivo intensa actividade mineira: ouro e ferro nos tempos dos romanos, </a:t>
            </a:r>
            <a:r>
              <a:rPr lang="pt-BR" altLang="gl-ES" sz="1800" b="1">
                <a:latin typeface="Calibri" panose="020F0502020204030204" pitchFamily="34" charset="0"/>
              </a:rPr>
              <a:t>antimonio (Vilarbacú, que pechou en 1947), </a:t>
            </a:r>
            <a:r>
              <a:rPr lang="gl-ES" altLang="gl-ES" sz="1800" b="1">
                <a:latin typeface="Calibri" panose="020F0502020204030204" pitchFamily="34" charset="0"/>
              </a:rPr>
              <a:t>e siderúrxica a partir do XVI, do que dan mostra as abundantes ferrerías hidráulicas. </a:t>
            </a:r>
          </a:p>
        </p:txBody>
      </p:sp>
    </p:spTree>
    <p:extLst>
      <p:ext uri="{BB962C8B-B14F-4D97-AF65-F5344CB8AC3E}">
        <p14:creationId xmlns:p14="http://schemas.microsoft.com/office/powerpoint/2010/main" val="8459167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8085"/>
          <a:stretch/>
        </p:blipFill>
        <p:spPr>
          <a:xfrm>
            <a:off x="0" y="107004"/>
            <a:ext cx="9144000" cy="6303523"/>
          </a:xfrm>
          <a:prstGeom prst="rect">
            <a:avLst/>
          </a:prstGeom>
        </p:spPr>
      </p:pic>
      <p:sp>
        <p:nvSpPr>
          <p:cNvPr id="4" name="Text Box 4"/>
          <p:cNvSpPr txBox="1">
            <a:spLocks noChangeArrowheads="1"/>
          </p:cNvSpPr>
          <p:nvPr/>
        </p:nvSpPr>
        <p:spPr bwMode="auto">
          <a:xfrm>
            <a:off x="0" y="6481929"/>
            <a:ext cx="3608962"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Mina romana en San Pedro de Riocereixa</a:t>
            </a:r>
          </a:p>
        </p:txBody>
      </p:sp>
    </p:spTree>
    <p:extLst>
      <p:ext uri="{BB962C8B-B14F-4D97-AF65-F5344CB8AC3E}">
        <p14:creationId xmlns:p14="http://schemas.microsoft.com/office/powerpoint/2010/main" val="29829751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uadroTexto 3"/>
          <p:cNvSpPr txBox="1">
            <a:spLocks noChangeArrowheads="1"/>
          </p:cNvSpPr>
          <p:nvPr/>
        </p:nvSpPr>
        <p:spPr bwMode="auto">
          <a:xfrm>
            <a:off x="0" y="0"/>
            <a:ext cx="9144000" cy="646331"/>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gl-ES" altLang="gl-ES" sz="1800" b="1">
                <a:latin typeface="Calibri" panose="020F0502020204030204" pitchFamily="34" charset="0"/>
              </a:rPr>
              <a:t>De todas as épocas consérvase un rico patrimonio histórico-artístico (igrexas, castelos...) e etnográfico (núcleos de poboación, hórreos, pontellas, muíños, mazos, ferrerías, aparellos...)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515"/>
            <a:ext cx="9144000" cy="6099048"/>
          </a:xfrm>
          <a:prstGeom prst="rect">
            <a:avLst/>
          </a:prstGeom>
        </p:spPr>
      </p:pic>
      <p:sp>
        <p:nvSpPr>
          <p:cNvPr id="4" name="Text Box 4"/>
          <p:cNvSpPr txBox="1">
            <a:spLocks noChangeArrowheads="1"/>
          </p:cNvSpPr>
          <p:nvPr/>
        </p:nvSpPr>
        <p:spPr bwMode="auto">
          <a:xfrm>
            <a:off x="0" y="6481929"/>
            <a:ext cx="1955259"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Campodola</a:t>
            </a:r>
          </a:p>
        </p:txBody>
      </p:sp>
    </p:spTree>
    <p:extLst>
      <p:ext uri="{BB962C8B-B14F-4D97-AF65-F5344CB8AC3E}">
        <p14:creationId xmlns:p14="http://schemas.microsoft.com/office/powerpoint/2010/main" val="4305797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6481929"/>
            <a:ext cx="1955259"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Reibarba (Visuña)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923"/>
            <a:ext cx="9144000" cy="6099048"/>
          </a:xfrm>
          <a:prstGeom prst="rect">
            <a:avLst/>
          </a:prstGeom>
        </p:spPr>
      </p:pic>
    </p:spTree>
    <p:extLst>
      <p:ext uri="{BB962C8B-B14F-4D97-AF65-F5344CB8AC3E}">
        <p14:creationId xmlns:p14="http://schemas.microsoft.com/office/powerpoint/2010/main" val="34841967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 y="6423563"/>
            <a:ext cx="1595336"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Moreda</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098"/>
            <a:ext cx="9144000" cy="6099048"/>
          </a:xfrm>
          <a:prstGeom prst="rect">
            <a:avLst/>
          </a:prstGeom>
        </p:spPr>
      </p:pic>
    </p:spTree>
    <p:extLst>
      <p:ext uri="{BB962C8B-B14F-4D97-AF65-F5344CB8AC3E}">
        <p14:creationId xmlns:p14="http://schemas.microsoft.com/office/powerpoint/2010/main" val="72565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690665" y="6429375"/>
            <a:ext cx="2714016"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Lousas e minerais de ferro</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206" y="0"/>
            <a:ext cx="5143500" cy="6858000"/>
          </a:xfrm>
          <a:prstGeom prst="rect">
            <a:avLst/>
          </a:prstGeom>
        </p:spPr>
      </p:pic>
    </p:spTree>
    <p:extLst>
      <p:ext uri="{BB962C8B-B14F-4D97-AF65-F5344CB8AC3E}">
        <p14:creationId xmlns:p14="http://schemas.microsoft.com/office/powerpoint/2010/main" val="35122135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6384652"/>
            <a:ext cx="3959157"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Parada, cuna do escritor Uxío Novoneyra</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915"/>
            <a:ext cx="9144000" cy="6099048"/>
          </a:xfrm>
          <a:prstGeom prst="rect">
            <a:avLst/>
          </a:prstGeom>
        </p:spPr>
      </p:pic>
    </p:spTree>
    <p:extLst>
      <p:ext uri="{BB962C8B-B14F-4D97-AF65-F5344CB8AC3E}">
        <p14:creationId xmlns:p14="http://schemas.microsoft.com/office/powerpoint/2010/main" val="4822026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492841" y="5904394"/>
            <a:ext cx="2986391" cy="52322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Casa natal e monumento a Uxío Novoneyra en parada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9" y="982494"/>
            <a:ext cx="5412031" cy="361059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841" y="525294"/>
            <a:ext cx="3530418" cy="5291846"/>
          </a:xfrm>
          <a:prstGeom prst="rect">
            <a:avLst/>
          </a:prstGeom>
        </p:spPr>
      </p:pic>
      <p:sp>
        <p:nvSpPr>
          <p:cNvPr id="7" name="Text Box 3"/>
          <p:cNvSpPr txBox="1">
            <a:spLocks noChangeArrowheads="1"/>
          </p:cNvSpPr>
          <p:nvPr/>
        </p:nvSpPr>
        <p:spPr bwMode="auto">
          <a:xfrm>
            <a:off x="300967" y="4857954"/>
            <a:ext cx="504865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t-BR" altLang="gl-ES" sz="2400" b="1" i="1">
                <a:solidFill>
                  <a:srgbClr val="E9DAA1"/>
                </a:solidFill>
                <a:latin typeface="Times New Roman" panose="02020603050405020304" pitchFamily="18" charset="0"/>
                <a:cs typeface="Times New Roman" panose="02020603050405020304" pitchFamily="18" charset="0"/>
              </a:rPr>
              <a:t>A CASA DE PARADA</a:t>
            </a:r>
          </a:p>
          <a:p>
            <a:r>
              <a:rPr lang="pt-BR" altLang="gl-ES" sz="2400" b="1" i="1">
                <a:solidFill>
                  <a:srgbClr val="E9DAA1"/>
                </a:solidFill>
                <a:latin typeface="Times New Roman" panose="02020603050405020304" pitchFamily="18" charset="0"/>
                <a:cs typeface="Times New Roman" panose="02020603050405020304" pitchFamily="18" charset="0"/>
              </a:rPr>
              <a:t>A casa de pedra e cal vella.</a:t>
            </a:r>
          </a:p>
          <a:p>
            <a:r>
              <a:rPr lang="pt-BR" altLang="gl-ES" sz="2400" b="1" i="1">
                <a:solidFill>
                  <a:srgbClr val="E9DAA1"/>
                </a:solidFill>
                <a:latin typeface="Times New Roman" panose="02020603050405020304" pitchFamily="18" charset="0"/>
                <a:cs typeface="Times New Roman" panose="02020603050405020304" pitchFamily="18" charset="0"/>
              </a:rPr>
              <a:t>-solaina e ventanas pra serra-</a:t>
            </a:r>
          </a:p>
          <a:p>
            <a:r>
              <a:rPr lang="pt-BR" altLang="gl-ES" sz="2400" b="1" i="1">
                <a:solidFill>
                  <a:srgbClr val="E9DAA1"/>
                </a:solidFill>
                <a:latin typeface="Times New Roman" panose="02020603050405020304" pitchFamily="18" charset="0"/>
                <a:cs typeface="Times New Roman" panose="02020603050405020304" pitchFamily="18" charset="0"/>
              </a:rPr>
              <a:t>feita fai cen anos á miña maneira.</a:t>
            </a:r>
            <a:endParaRPr lang="es-ES" altLang="gl-ES" sz="2400" b="1" i="1">
              <a:solidFill>
                <a:srgbClr val="E9DAA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4940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990"/>
            <a:ext cx="9144000" cy="6092190"/>
          </a:xfrm>
          <a:prstGeom prst="rect">
            <a:avLst/>
          </a:prstGeom>
        </p:spPr>
      </p:pic>
      <p:sp>
        <p:nvSpPr>
          <p:cNvPr id="3" name="Text Box 4"/>
          <p:cNvSpPr txBox="1">
            <a:spLocks noChangeArrowheads="1"/>
          </p:cNvSpPr>
          <p:nvPr/>
        </p:nvSpPr>
        <p:spPr bwMode="auto">
          <a:xfrm>
            <a:off x="0" y="6475095"/>
            <a:ext cx="1964987"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Parada</a:t>
            </a:r>
          </a:p>
        </p:txBody>
      </p:sp>
    </p:spTree>
    <p:extLst>
      <p:ext uri="{BB962C8B-B14F-4D97-AF65-F5344CB8AC3E}">
        <p14:creationId xmlns:p14="http://schemas.microsoft.com/office/powerpoint/2010/main" val="4712833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728" y="6394380"/>
            <a:ext cx="2791839"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Penas Rubias (Pacios da Serra)</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054"/>
            <a:ext cx="9144000" cy="6099048"/>
          </a:xfrm>
          <a:prstGeom prst="rect">
            <a:avLst/>
          </a:prstGeom>
        </p:spPr>
      </p:pic>
    </p:spTree>
    <p:extLst>
      <p:ext uri="{BB962C8B-B14F-4D97-AF65-F5344CB8AC3E}">
        <p14:creationId xmlns:p14="http://schemas.microsoft.com/office/powerpoint/2010/main" val="14165618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t>PROTECCIÓN</a:t>
            </a:r>
            <a:endParaRPr lang="gl-ES" sz="3600" b="1"/>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0040"/>
            <a:ext cx="9144000" cy="6099048"/>
          </a:xfrm>
          <a:prstGeom prst="rect">
            <a:avLst/>
          </a:prstGeom>
        </p:spPr>
      </p:pic>
      <p:sp>
        <p:nvSpPr>
          <p:cNvPr id="10244" name="CuadroTexto 1"/>
          <p:cNvSpPr txBox="1">
            <a:spLocks noChangeArrowheads="1"/>
          </p:cNvSpPr>
          <p:nvPr/>
        </p:nvSpPr>
        <p:spPr bwMode="auto">
          <a:xfrm>
            <a:off x="137133" y="5686324"/>
            <a:ext cx="5368722" cy="923330"/>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800" b="1">
                <a:latin typeface="Calibri" panose="020F0502020204030204" pitchFamily="34" charset="0"/>
              </a:rPr>
              <a:t>-Forma parte do LIC e ZEC “Os Ancares-O Courel) </a:t>
            </a:r>
          </a:p>
          <a:p>
            <a:pPr>
              <a:spcBef>
                <a:spcPct val="0"/>
              </a:spcBef>
              <a:buFontTx/>
              <a:buNone/>
            </a:pPr>
            <a:r>
              <a:rPr lang="gl-ES" altLang="gl-ES" sz="1800" b="1">
                <a:latin typeface="Calibri" panose="020F0502020204030204" pitchFamily="34" charset="0"/>
              </a:rPr>
              <a:t>-Monumento Natural “Pregamento xeolóxico de Campodola e Leixazós”.</a:t>
            </a:r>
          </a:p>
        </p:txBody>
      </p:sp>
    </p:spTree>
    <p:extLst>
      <p:ext uri="{BB962C8B-B14F-4D97-AF65-F5344CB8AC3E}">
        <p14:creationId xmlns:p14="http://schemas.microsoft.com/office/powerpoint/2010/main" val="12409111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t>PROBLEMAS</a:t>
            </a:r>
            <a:endParaRPr lang="gl-ES" sz="3600" b="1"/>
          </a:p>
        </p:txBody>
      </p:sp>
      <p:sp>
        <p:nvSpPr>
          <p:cNvPr id="160771" name="CuadroTexto 3"/>
          <p:cNvSpPr txBox="1">
            <a:spLocks noChangeArrowheads="1"/>
          </p:cNvSpPr>
          <p:nvPr/>
        </p:nvSpPr>
        <p:spPr bwMode="auto">
          <a:xfrm>
            <a:off x="14288" y="703483"/>
            <a:ext cx="4211637" cy="203200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-Abandono do medio rural</a:t>
            </a:r>
          </a:p>
          <a:p>
            <a:pPr>
              <a:spcBef>
                <a:spcPct val="0"/>
              </a:spcBef>
              <a:buFontTx/>
              <a:buNone/>
            </a:pPr>
            <a:r>
              <a:rPr lang="gl-ES" altLang="gl-ES" sz="1800" b="1">
                <a:latin typeface="Calibri" panose="020F0502020204030204" pitchFamily="34" charset="0"/>
              </a:rPr>
              <a:t>-Incendios forestais</a:t>
            </a:r>
          </a:p>
          <a:p>
            <a:pPr>
              <a:spcBef>
                <a:spcPct val="0"/>
              </a:spcBef>
              <a:buFontTx/>
              <a:buNone/>
            </a:pPr>
            <a:r>
              <a:rPr lang="gl-ES" altLang="gl-ES" sz="1800" b="1">
                <a:latin typeface="Calibri" panose="020F0502020204030204" pitchFamily="34" charset="0"/>
              </a:rPr>
              <a:t>-Repoboacións con especies alóctonas...</a:t>
            </a:r>
          </a:p>
          <a:p>
            <a:pPr>
              <a:spcBef>
                <a:spcPct val="0"/>
              </a:spcBef>
              <a:buFontTx/>
              <a:buNone/>
            </a:pPr>
            <a:r>
              <a:rPr lang="gl-ES" altLang="gl-ES" sz="1800" b="1">
                <a:latin typeface="Calibri" panose="020F0502020204030204" pitchFamily="34" charset="0"/>
              </a:rPr>
              <a:t>-Apertura de pistas</a:t>
            </a:r>
          </a:p>
          <a:p>
            <a:pPr>
              <a:spcBef>
                <a:spcPct val="0"/>
              </a:spcBef>
              <a:buFontTx/>
              <a:buNone/>
            </a:pPr>
            <a:r>
              <a:rPr lang="gl-ES" altLang="gl-ES" sz="1800" b="1">
                <a:latin typeface="Calibri" panose="020F0502020204030204" pitchFamily="34" charset="0"/>
              </a:rPr>
              <a:t>-Explotacións mineiras</a:t>
            </a:r>
          </a:p>
          <a:p>
            <a:pPr>
              <a:spcBef>
                <a:spcPct val="0"/>
              </a:spcBef>
              <a:buFontTx/>
              <a:buNone/>
            </a:pPr>
            <a:r>
              <a:rPr lang="gl-ES" altLang="gl-ES" sz="1800" b="1">
                <a:latin typeface="Calibri" panose="020F0502020204030204" pitchFamily="34" charset="0"/>
              </a:rPr>
              <a:t>-Presión turística</a:t>
            </a:r>
          </a:p>
          <a:p>
            <a:pPr>
              <a:spcBef>
                <a:spcPct val="0"/>
              </a:spcBef>
              <a:buFontTx/>
              <a:buNone/>
            </a:pPr>
            <a:r>
              <a:rPr lang="gl-ES" altLang="gl-ES" sz="1800" b="1">
                <a:latin typeface="Calibri" panose="020F0502020204030204" pitchFamily="34" charset="0"/>
              </a:rPr>
              <a:t>-Furtivismo</a:t>
            </a:r>
          </a:p>
        </p:txBody>
      </p:sp>
      <p:sp>
        <p:nvSpPr>
          <p:cNvPr id="160774" name="Text Box 3"/>
          <p:cNvSpPr txBox="1">
            <a:spLocks noChangeArrowheads="1"/>
          </p:cNvSpPr>
          <p:nvPr/>
        </p:nvSpPr>
        <p:spPr bwMode="auto">
          <a:xfrm>
            <a:off x="7838602" y="6217832"/>
            <a:ext cx="1152525" cy="5254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Louseiras no Courel</a:t>
            </a:r>
          </a:p>
        </p:txBody>
      </p:sp>
      <p:pic>
        <p:nvPicPr>
          <p:cNvPr id="160775" name="Picture 5" descr="Louseiras-Courel-5-10 (1)"/>
          <p:cNvPicPr>
            <a:picLocks noChangeAspect="1" noChangeArrowheads="1"/>
          </p:cNvPicPr>
          <p:nvPr/>
        </p:nvPicPr>
        <p:blipFill rotWithShape="1">
          <a:blip r:embed="rId2">
            <a:extLst>
              <a:ext uri="{28A0092B-C50C-407E-A947-70E740481C1C}">
                <a14:useLocalDpi xmlns:a14="http://schemas.microsoft.com/office/drawing/2010/main" val="0"/>
              </a:ext>
            </a:extLst>
          </a:blip>
          <a:srcRect t="20098" b="9779"/>
          <a:stretch/>
        </p:blipFill>
        <p:spPr bwMode="auto">
          <a:xfrm>
            <a:off x="101836" y="3302631"/>
            <a:ext cx="7612197" cy="35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3"/>
          <a:srcRect b="22970"/>
          <a:stretch/>
        </p:blipFill>
        <p:spPr>
          <a:xfrm>
            <a:off x="4747099" y="703483"/>
            <a:ext cx="4056434" cy="2506645"/>
          </a:xfrm>
          <a:prstGeom prst="rect">
            <a:avLst/>
          </a:prstGeom>
        </p:spPr>
      </p:pic>
    </p:spTree>
    <p:extLst>
      <p:ext uri="{BB962C8B-B14F-4D97-AF65-F5344CB8AC3E}">
        <p14:creationId xmlns:p14="http://schemas.microsoft.com/office/powerpoint/2010/main" val="24671640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986409" y="4533089"/>
            <a:ext cx="184731" cy="369332"/>
          </a:xfrm>
          <a:prstGeom prst="rect">
            <a:avLst/>
          </a:prstGeom>
          <a:noFill/>
        </p:spPr>
        <p:txBody>
          <a:bodyPr wrap="none" rtlCol="0">
            <a:spAutoFit/>
          </a:bodyPr>
          <a:lstStyle/>
          <a:p>
            <a:endParaRPr lang="gl-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3"/>
          <p:cNvSpPr txBox="1">
            <a:spLocks noChangeArrowheads="1"/>
          </p:cNvSpPr>
          <p:nvPr/>
        </p:nvSpPr>
        <p:spPr bwMode="auto">
          <a:xfrm>
            <a:off x="0" y="5935729"/>
            <a:ext cx="3357934" cy="740845"/>
          </a:xfrm>
          <a:prstGeom prst="rect">
            <a:avLst/>
          </a:prstGeom>
          <a:solidFill>
            <a:srgbClr val="E9DAA1"/>
          </a:solidFill>
          <a:ln>
            <a:noFill/>
          </a:ln>
          <a:effec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Terreos expostos á erosión despois dun incendio. A perda de solo vese agravada  polas fontes pendentes.</a:t>
            </a:r>
          </a:p>
        </p:txBody>
      </p:sp>
    </p:spTree>
    <p:extLst>
      <p:ext uri="{BB962C8B-B14F-4D97-AF65-F5344CB8AC3E}">
        <p14:creationId xmlns:p14="http://schemas.microsoft.com/office/powerpoint/2010/main" val="35252959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05051" y="6273225"/>
            <a:ext cx="5561063" cy="584775"/>
          </a:xfrm>
          <a:prstGeom prst="rect">
            <a:avLst/>
          </a:prstGeom>
          <a:noFill/>
        </p:spPr>
        <p:txBody>
          <a:bodyPr wrap="square" rtlCol="0">
            <a:spAutoFit/>
          </a:bodyPr>
          <a:lstStyle/>
          <a:p>
            <a:pPr algn="ctr"/>
            <a:r>
              <a:rPr lang="gl-ES" sz="1600" b="1">
                <a:solidFill>
                  <a:srgbClr val="E9DAA1"/>
                </a:solidFill>
              </a:rPr>
              <a:t>MONTAXE E FOTOS: Adela Leiro, Mon Daporta </a:t>
            </a:r>
          </a:p>
          <a:p>
            <a:pPr algn="ctr"/>
            <a:r>
              <a:rPr lang="gl-ES" sz="1600" b="1">
                <a:solidFill>
                  <a:srgbClr val="E9DAA1"/>
                </a:solidFill>
              </a:rPr>
              <a:t>Outubro 2016</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51"/>
            <a:ext cx="9144000" cy="6099048"/>
          </a:xfrm>
          <a:prstGeom prst="rect">
            <a:avLst/>
          </a:prstGeom>
        </p:spPr>
      </p:pic>
    </p:spTree>
    <p:extLst>
      <p:ext uri="{BB962C8B-B14F-4D97-AF65-F5344CB8AC3E}">
        <p14:creationId xmlns:p14="http://schemas.microsoft.com/office/powerpoint/2010/main" val="117015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4309353"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Calcárias na cara leste do Courel (Chan de Liñas)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7"/>
            <a:ext cx="9144000" cy="6099048"/>
          </a:xfrm>
          <a:prstGeom prst="rect">
            <a:avLst/>
          </a:prstGeom>
        </p:spPr>
      </p:pic>
    </p:spTree>
    <p:extLst>
      <p:ext uri="{BB962C8B-B14F-4D97-AF65-F5344CB8AC3E}">
        <p14:creationId xmlns:p14="http://schemas.microsoft.com/office/powerpoint/2010/main" val="234881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4017523"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Monte Chao da Poza (O Cebreiro, imaxe de 1977)</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1134"/>
            <a:ext cx="9112687" cy="5639741"/>
          </a:xfrm>
          <a:prstGeom prst="rect">
            <a:avLst/>
          </a:prstGeom>
        </p:spPr>
      </p:pic>
    </p:spTree>
    <p:extLst>
      <p:ext uri="{BB962C8B-B14F-4D97-AF65-F5344CB8AC3E}">
        <p14:creationId xmlns:p14="http://schemas.microsoft.com/office/powerpoint/2010/main" val="414193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254277"/>
            <a:ext cx="2217906"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Teso da Cruz</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44"/>
            <a:ext cx="9144000" cy="5010912"/>
          </a:xfrm>
          <a:prstGeom prst="rect">
            <a:avLst/>
          </a:prstGeom>
        </p:spPr>
      </p:pic>
    </p:spTree>
    <p:extLst>
      <p:ext uri="{BB962C8B-B14F-4D97-AF65-F5344CB8AC3E}">
        <p14:creationId xmlns:p14="http://schemas.microsoft.com/office/powerpoint/2010/main" val="2666800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4221804"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Montes de Chao da Serra, co Capeloso ao fondo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8447"/>
            <a:ext cx="9113729" cy="5582158"/>
          </a:xfrm>
          <a:prstGeom prst="rect">
            <a:avLst/>
          </a:prstGeom>
        </p:spPr>
      </p:pic>
    </p:spTree>
    <p:extLst>
      <p:ext uri="{BB962C8B-B14F-4D97-AF65-F5344CB8AC3E}">
        <p14:creationId xmlns:p14="http://schemas.microsoft.com/office/powerpoint/2010/main" val="415229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2" name="Text Box 4"/>
          <p:cNvSpPr txBox="1">
            <a:spLocks noChangeArrowheads="1"/>
          </p:cNvSpPr>
          <p:nvPr/>
        </p:nvSpPr>
        <p:spPr bwMode="auto">
          <a:xfrm>
            <a:off x="0" y="6400192"/>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Brañas, na aba oeste do Courel</a:t>
            </a:r>
          </a:p>
        </p:txBody>
      </p:sp>
    </p:spTree>
    <p:extLst>
      <p:ext uri="{BB962C8B-B14F-4D97-AF65-F5344CB8AC3E}">
        <p14:creationId xmlns:p14="http://schemas.microsoft.com/office/powerpoint/2010/main" val="344903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 Visuña-Courel-13-2-10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Text Box 3"/>
          <p:cNvSpPr txBox="1">
            <a:spLocks noChangeArrowheads="1"/>
          </p:cNvSpPr>
          <p:nvPr/>
        </p:nvSpPr>
        <p:spPr bwMode="auto">
          <a:xfrm>
            <a:off x="13590" y="116632"/>
            <a:ext cx="856895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pt-BR" altLang="gl-ES" sz="4000" b="1" i="1">
                <a:ln w="12700">
                  <a:solidFill>
                    <a:schemeClr val="accent3">
                      <a:lumMod val="50000"/>
                    </a:schemeClr>
                  </a:solidFill>
                  <a:prstDash val="solid"/>
                </a:ln>
                <a:solidFill>
                  <a:srgbClr val="E9DAA1"/>
                </a:solidFill>
                <a:effectLst>
                  <a:innerShdw blurRad="177800">
                    <a:schemeClr val="accent3">
                      <a:lumMod val="50000"/>
                    </a:schemeClr>
                  </a:innerShdw>
                </a:effectLst>
                <a:latin typeface="Adobe Garamond Pro Bold" panose="02020702060506020403" pitchFamily="18" charset="0"/>
              </a:rPr>
              <a:t>COUREL dos tesos cumes </a:t>
            </a:r>
          </a:p>
          <a:p>
            <a:pPr>
              <a:defRPr/>
            </a:pPr>
            <a:r>
              <a:rPr lang="pt-BR" altLang="gl-ES" sz="4000" b="1" i="1">
                <a:ln w="12700">
                  <a:solidFill>
                    <a:schemeClr val="accent3">
                      <a:lumMod val="50000"/>
                    </a:schemeClr>
                  </a:solidFill>
                  <a:prstDash val="solid"/>
                </a:ln>
                <a:solidFill>
                  <a:srgbClr val="E9DAA1"/>
                </a:solidFill>
                <a:effectLst>
                  <a:innerShdw blurRad="177800">
                    <a:schemeClr val="accent3">
                      <a:lumMod val="50000"/>
                    </a:schemeClr>
                  </a:innerShdw>
                </a:effectLst>
                <a:latin typeface="Adobe Garamond Pro Bold" panose="02020702060506020403" pitchFamily="18" charset="0"/>
              </a:rPr>
              <a:t>que ollan de lonxe!</a:t>
            </a:r>
          </a:p>
          <a:p>
            <a:pPr>
              <a:defRPr/>
            </a:pPr>
            <a:r>
              <a:rPr lang="pt-BR" altLang="gl-ES" sz="4000" b="1" i="1">
                <a:ln w="12700">
                  <a:solidFill>
                    <a:schemeClr val="accent3">
                      <a:lumMod val="50000"/>
                    </a:schemeClr>
                  </a:solidFill>
                  <a:prstDash val="solid"/>
                </a:ln>
                <a:solidFill>
                  <a:srgbClr val="E9DAA1"/>
                </a:solidFill>
                <a:effectLst>
                  <a:innerShdw blurRad="177800">
                    <a:schemeClr val="accent3">
                      <a:lumMod val="50000"/>
                    </a:schemeClr>
                  </a:innerShdw>
                </a:effectLst>
                <a:latin typeface="Adobe Garamond Pro Bold" panose="02020702060506020403" pitchFamily="18" charset="0"/>
              </a:rPr>
              <a:t>Eiquí síntese ben </a:t>
            </a:r>
          </a:p>
          <a:p>
            <a:pPr>
              <a:defRPr/>
            </a:pPr>
            <a:r>
              <a:rPr lang="pt-BR" altLang="gl-ES" sz="4000" b="1" i="1">
                <a:ln w="12700">
                  <a:solidFill>
                    <a:schemeClr val="accent3">
                      <a:lumMod val="50000"/>
                    </a:schemeClr>
                  </a:solidFill>
                  <a:prstDash val="solid"/>
                </a:ln>
                <a:solidFill>
                  <a:srgbClr val="E9DAA1"/>
                </a:solidFill>
                <a:effectLst>
                  <a:innerShdw blurRad="177800">
                    <a:schemeClr val="accent3">
                      <a:lumMod val="50000"/>
                    </a:schemeClr>
                  </a:innerShdw>
                </a:effectLst>
                <a:latin typeface="Adobe Garamond Pro Bold" panose="02020702060506020403" pitchFamily="18" charset="0"/>
              </a:rPr>
              <a:t>o pouco que é un home...</a:t>
            </a:r>
          </a:p>
          <a:p>
            <a:pPr>
              <a:defRPr/>
            </a:pPr>
            <a:r>
              <a:rPr lang="pt-BR" altLang="gl-ES" sz="2000" b="1">
                <a:ln w="12700">
                  <a:solidFill>
                    <a:schemeClr val="accent3">
                      <a:lumMod val="50000"/>
                    </a:schemeClr>
                  </a:solidFill>
                  <a:prstDash val="solid"/>
                </a:ln>
                <a:solidFill>
                  <a:srgbClr val="E9DAA1"/>
                </a:solidFill>
                <a:effectLst>
                  <a:innerShdw blurRad="177800">
                    <a:schemeClr val="accent3">
                      <a:lumMod val="50000"/>
                    </a:schemeClr>
                  </a:innerShdw>
                </a:effectLst>
                <a:latin typeface="+mn-lt"/>
              </a:rPr>
              <a:t>                                                           Uxío Novoneyra</a:t>
            </a:r>
            <a:endParaRPr lang="es-ES" altLang="gl-ES" sz="2000" b="1">
              <a:ln w="12700">
                <a:solidFill>
                  <a:schemeClr val="accent3">
                    <a:lumMod val="50000"/>
                  </a:schemeClr>
                </a:solidFill>
                <a:prstDash val="solid"/>
              </a:ln>
              <a:solidFill>
                <a:srgbClr val="E9DAA1"/>
              </a:solidFill>
              <a:effectLst>
                <a:innerShdw blurRad="177800">
                  <a:schemeClr val="accent3">
                    <a:lumMod val="50000"/>
                  </a:schemeClr>
                </a:innerShdw>
              </a:effectLst>
              <a:latin typeface="+mn-lt"/>
            </a:endParaRPr>
          </a:p>
        </p:txBody>
      </p:sp>
    </p:spTree>
    <p:extLst>
      <p:ext uri="{BB962C8B-B14F-4D97-AF65-F5344CB8AC3E}">
        <p14:creationId xmlns:p14="http://schemas.microsoft.com/office/powerpoint/2010/main" val="185193024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6400192"/>
            <a:ext cx="5885235"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Pena Redonda e Pico Grande, coas Devesas de Brañas e Fonteformosa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195"/>
            <a:ext cx="9144000" cy="6099048"/>
          </a:xfrm>
          <a:prstGeom prst="rect">
            <a:avLst/>
          </a:prstGeom>
        </p:spPr>
      </p:pic>
    </p:spTree>
    <p:extLst>
      <p:ext uri="{BB962C8B-B14F-4D97-AF65-F5344CB8AC3E}">
        <p14:creationId xmlns:p14="http://schemas.microsoft.com/office/powerpoint/2010/main" val="375321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2266545"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O Faro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7"/>
            <a:ext cx="9144000" cy="6099048"/>
          </a:xfrm>
          <a:prstGeom prst="rect">
            <a:avLst/>
          </a:prstGeom>
        </p:spPr>
      </p:pic>
    </p:spTree>
    <p:extLst>
      <p:ext uri="{BB962C8B-B14F-4D97-AF65-F5344CB8AC3E}">
        <p14:creationId xmlns:p14="http://schemas.microsoft.com/office/powerpoint/2010/main" val="2552991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1381328"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O Faro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378"/>
            <a:ext cx="9144000" cy="6099048"/>
          </a:xfrm>
          <a:prstGeom prst="rect">
            <a:avLst/>
          </a:prstGeom>
        </p:spPr>
      </p:pic>
    </p:spTree>
    <p:extLst>
      <p:ext uri="{BB962C8B-B14F-4D97-AF65-F5344CB8AC3E}">
        <p14:creationId xmlns:p14="http://schemas.microsoft.com/office/powerpoint/2010/main" val="206311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310312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Vista desde o Faro cara ao oeste</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106"/>
            <a:ext cx="9144000" cy="6099048"/>
          </a:xfrm>
          <a:prstGeom prst="rect">
            <a:avLst/>
          </a:prstGeom>
        </p:spPr>
      </p:pic>
    </p:spTree>
    <p:extLst>
      <p:ext uri="{BB962C8B-B14F-4D97-AF65-F5344CB8AC3E}">
        <p14:creationId xmlns:p14="http://schemas.microsoft.com/office/powerpoint/2010/main" val="1836168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Devesa do Faro e Cabeza Grande</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379"/>
            <a:ext cx="9144000" cy="6099048"/>
          </a:xfrm>
          <a:prstGeom prst="rect">
            <a:avLst/>
          </a:prstGeom>
        </p:spPr>
      </p:pic>
    </p:spTree>
    <p:extLst>
      <p:ext uri="{BB962C8B-B14F-4D97-AF65-F5344CB8AC3E}">
        <p14:creationId xmlns:p14="http://schemas.microsoft.com/office/powerpoint/2010/main" val="213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165"/>
            <a:ext cx="9144000" cy="6172200"/>
          </a:xfrm>
          <a:prstGeom prst="rect">
            <a:avLst/>
          </a:prstGeom>
        </p:spPr>
      </p:pic>
      <p:sp>
        <p:nvSpPr>
          <p:cNvPr id="3" name="Text Box 4"/>
          <p:cNvSpPr txBox="1">
            <a:spLocks noChangeArrowheads="1"/>
          </p:cNvSpPr>
          <p:nvPr/>
        </p:nvSpPr>
        <p:spPr bwMode="auto">
          <a:xfrm>
            <a:off x="0" y="6400192"/>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Devesa do Romeor e Cabeza Grande</a:t>
            </a:r>
          </a:p>
        </p:txBody>
      </p:sp>
    </p:spTree>
    <p:extLst>
      <p:ext uri="{BB962C8B-B14F-4D97-AF65-F5344CB8AC3E}">
        <p14:creationId xmlns:p14="http://schemas.microsoft.com/office/powerpoint/2010/main" val="2932083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9727" y="6400192"/>
            <a:ext cx="2178996"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Pena das Aigas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8" y="184923"/>
            <a:ext cx="9144000" cy="6099048"/>
          </a:xfrm>
          <a:prstGeom prst="rect">
            <a:avLst/>
          </a:prstGeom>
        </p:spPr>
      </p:pic>
    </p:spTree>
    <p:extLst>
      <p:ext uri="{BB962C8B-B14F-4D97-AF65-F5344CB8AC3E}">
        <p14:creationId xmlns:p14="http://schemas.microsoft.com/office/powerpoint/2010/main" val="2512887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264004"/>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Cabeza do Couto (ao fondo Formigueiros)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245"/>
            <a:ext cx="9144000" cy="5313680"/>
          </a:xfrm>
          <a:prstGeom prst="rect">
            <a:avLst/>
          </a:prstGeom>
        </p:spPr>
      </p:pic>
    </p:spTree>
    <p:extLst>
      <p:ext uri="{BB962C8B-B14F-4D97-AF65-F5344CB8AC3E}">
        <p14:creationId xmlns:p14="http://schemas.microsoft.com/office/powerpoint/2010/main" val="141227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1409350"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dirty="0" err="1">
                <a:latin typeface="Calibri" panose="020F0502020204030204" pitchFamily="34" charset="0"/>
              </a:rPr>
              <a:t>Cepelo</a:t>
            </a:r>
            <a:endParaRPr lang="pt-BR" altLang="gl-ES" sz="1400" b="1" dirty="0">
              <a:latin typeface="Calibri" panose="020F050202020403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1631"/>
          <a:stretch/>
        </p:blipFill>
        <p:spPr>
          <a:xfrm>
            <a:off x="0" y="214008"/>
            <a:ext cx="9144000" cy="6060332"/>
          </a:xfrm>
          <a:prstGeom prst="rect">
            <a:avLst/>
          </a:prstGeom>
        </p:spPr>
      </p:pic>
    </p:spTree>
    <p:extLst>
      <p:ext uri="{BB962C8B-B14F-4D97-AF65-F5344CB8AC3E}">
        <p14:creationId xmlns:p14="http://schemas.microsoft.com/office/powerpoint/2010/main" val="193759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2383277"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Monte Cido</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8103"/>
          <a:stretch/>
        </p:blipFill>
        <p:spPr>
          <a:xfrm>
            <a:off x="0" y="136187"/>
            <a:ext cx="9144000" cy="6134262"/>
          </a:xfrm>
          <a:prstGeom prst="rect">
            <a:avLst/>
          </a:prstGeom>
        </p:spPr>
      </p:pic>
    </p:spTree>
    <p:extLst>
      <p:ext uri="{BB962C8B-B14F-4D97-AF65-F5344CB8AC3E}">
        <p14:creationId xmlns:p14="http://schemas.microsoft.com/office/powerpoint/2010/main" val="138573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510195"/>
            <a:ext cx="9144000" cy="1200329"/>
          </a:xfrm>
          <a:prstGeom prst="rect">
            <a:avLst/>
          </a:prstGeom>
          <a:solidFill>
            <a:srgbClr val="E9DAA1"/>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400" b="1">
                <a:latin typeface="Calibri" panose="020F0502020204030204" pitchFamily="34" charset="0"/>
                <a:ea typeface="Times New Roman" panose="02020603050405020304" pitchFamily="18" charset="0"/>
                <a:cs typeface="Arial" panose="020B0604020202020204" pitchFamily="34" charset="0"/>
              </a:rPr>
              <a:t>A serra do Courel forma parte do conxunto coñecido como Serras Orientais, onde se atopan as maiores alturas de Galiza, que, na súa maior parte, marcan os lindes administrativos do país. </a:t>
            </a:r>
          </a:p>
        </p:txBody>
      </p:sp>
      <p:pic>
        <p:nvPicPr>
          <p:cNvPr id="1741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2217028"/>
            <a:ext cx="914400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3175" y="5848425"/>
            <a:ext cx="5867400"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Vista da cara noroeste da serra do Courel desde o alto do Hospital.</a:t>
            </a:r>
          </a:p>
        </p:txBody>
      </p:sp>
    </p:spTree>
    <p:extLst>
      <p:ext uri="{BB962C8B-B14F-4D97-AF65-F5344CB8AC3E}">
        <p14:creationId xmlns:p14="http://schemas.microsoft.com/office/powerpoint/2010/main" val="388395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079179"/>
            <a:ext cx="5564221"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Alto do Couto, por onde pasa a única estrada que cruza a serra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733"/>
            <a:ext cx="9144000" cy="5247249"/>
          </a:xfrm>
          <a:prstGeom prst="rect">
            <a:avLst/>
          </a:prstGeom>
        </p:spPr>
      </p:pic>
    </p:spTree>
    <p:extLst>
      <p:ext uri="{BB962C8B-B14F-4D97-AF65-F5344CB8AC3E}">
        <p14:creationId xmlns:p14="http://schemas.microsoft.com/office/powerpoint/2010/main" val="7012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78014"/>
            <a:ext cx="3210128"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Formigueiros (cara norte)</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051"/>
            <a:ext cx="9144000" cy="6099048"/>
          </a:xfrm>
          <a:prstGeom prst="rect">
            <a:avLst/>
          </a:prstGeom>
        </p:spPr>
      </p:pic>
    </p:spTree>
    <p:extLst>
      <p:ext uri="{BB962C8B-B14F-4D97-AF65-F5344CB8AC3E}">
        <p14:creationId xmlns:p14="http://schemas.microsoft.com/office/powerpoint/2010/main" val="1003270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9921"/>
            <a:ext cx="4659550"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Cara oeste do Formigueiros e a devesa de Rogueira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7"/>
            <a:ext cx="9144000" cy="6099048"/>
          </a:xfrm>
          <a:prstGeom prst="rect">
            <a:avLst/>
          </a:prstGeom>
        </p:spPr>
      </p:pic>
    </p:spTree>
    <p:extLst>
      <p:ext uri="{BB962C8B-B14F-4D97-AF65-F5344CB8AC3E}">
        <p14:creationId xmlns:p14="http://schemas.microsoft.com/office/powerpoint/2010/main" val="2178746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Formigueiros e Teso das Papoulas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51"/>
            <a:ext cx="9144000" cy="6099048"/>
          </a:xfrm>
          <a:prstGeom prst="rect">
            <a:avLst/>
          </a:prstGeom>
        </p:spPr>
      </p:pic>
    </p:spTree>
    <p:extLst>
      <p:ext uri="{BB962C8B-B14F-4D97-AF65-F5344CB8AC3E}">
        <p14:creationId xmlns:p14="http://schemas.microsoft.com/office/powerpoint/2010/main" val="3013827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78014"/>
            <a:ext cx="1702339"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Pena da Aiga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919"/>
            <a:ext cx="9144000" cy="6099048"/>
          </a:xfrm>
          <a:prstGeom prst="rect">
            <a:avLst/>
          </a:prstGeom>
        </p:spPr>
      </p:pic>
    </p:spTree>
    <p:extLst>
      <p:ext uri="{BB962C8B-B14F-4D97-AF65-F5344CB8AC3E}">
        <p14:creationId xmlns:p14="http://schemas.microsoft.com/office/powerpoint/2010/main" val="128150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2013626"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Chan de Liñas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0238"/>
            <a:ext cx="9144000" cy="4553712"/>
          </a:xfrm>
          <a:prstGeom prst="rect">
            <a:avLst/>
          </a:prstGeom>
        </p:spPr>
      </p:pic>
    </p:spTree>
    <p:extLst>
      <p:ext uri="{BB962C8B-B14F-4D97-AF65-F5344CB8AC3E}">
        <p14:creationId xmlns:p14="http://schemas.microsoft.com/office/powerpoint/2010/main" val="225395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78014"/>
            <a:ext cx="1653702"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Val de Visuña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144"/>
            <a:ext cx="9144000" cy="6099048"/>
          </a:xfrm>
          <a:prstGeom prst="rect">
            <a:avLst/>
          </a:prstGeom>
        </p:spPr>
      </p:pic>
    </p:spTree>
    <p:extLst>
      <p:ext uri="{BB962C8B-B14F-4D97-AF65-F5344CB8AC3E}">
        <p14:creationId xmlns:p14="http://schemas.microsoft.com/office/powerpoint/2010/main" val="268349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1653702"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Cereixido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106"/>
            <a:ext cx="9144000" cy="6099048"/>
          </a:xfrm>
          <a:prstGeom prst="rect">
            <a:avLst/>
          </a:prstGeom>
        </p:spPr>
      </p:pic>
    </p:spTree>
    <p:extLst>
      <p:ext uri="{BB962C8B-B14F-4D97-AF65-F5344CB8AC3E}">
        <p14:creationId xmlns:p14="http://schemas.microsoft.com/office/powerpoint/2010/main" val="3896340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01968"/>
          </a:xfrm>
          <a:prstGeom prst="rect">
            <a:avLst/>
          </a:prstGeom>
        </p:spPr>
      </p:pic>
      <p:sp>
        <p:nvSpPr>
          <p:cNvPr id="17412" name="Text Box 4"/>
          <p:cNvSpPr txBox="1">
            <a:spLocks noChangeArrowheads="1"/>
          </p:cNvSpPr>
          <p:nvPr/>
        </p:nvSpPr>
        <p:spPr bwMode="auto">
          <a:xfrm>
            <a:off x="1" y="6536379"/>
            <a:ext cx="3249038"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O Teso das Papoulas desde A Seara</a:t>
            </a:r>
          </a:p>
        </p:txBody>
      </p:sp>
    </p:spTree>
    <p:extLst>
      <p:ext uri="{BB962C8B-B14F-4D97-AF65-F5344CB8AC3E}">
        <p14:creationId xmlns:p14="http://schemas.microsoft.com/office/powerpoint/2010/main" val="1207095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2033081"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Lagoa de Lucenza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195"/>
            <a:ext cx="9144000" cy="6099048"/>
          </a:xfrm>
          <a:prstGeom prst="rect">
            <a:avLst/>
          </a:prstGeom>
        </p:spPr>
      </p:pic>
    </p:spTree>
    <p:extLst>
      <p:ext uri="{BB962C8B-B14F-4D97-AF65-F5344CB8AC3E}">
        <p14:creationId xmlns:p14="http://schemas.microsoft.com/office/powerpoint/2010/main" val="350819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 y="6483011"/>
            <a:ext cx="7120648"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Cara Oeste da Serra do Courel (1-do Capeloso ata Formigueiros; 2-de Formigueiros á Legua)</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3437" b="17092"/>
          <a:stretch/>
        </p:blipFill>
        <p:spPr>
          <a:xfrm>
            <a:off x="0" y="3365297"/>
            <a:ext cx="9144000" cy="303503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b="19847"/>
          <a:stretch/>
        </p:blipFill>
        <p:spPr>
          <a:xfrm>
            <a:off x="0" y="82214"/>
            <a:ext cx="9144000" cy="3200399"/>
          </a:xfrm>
          <a:prstGeom prst="rect">
            <a:avLst/>
          </a:prstGeom>
        </p:spPr>
      </p:pic>
      <p:sp>
        <p:nvSpPr>
          <p:cNvPr id="5" name="CuadroTexto 4"/>
          <p:cNvSpPr txBox="1"/>
          <p:nvPr/>
        </p:nvSpPr>
        <p:spPr>
          <a:xfrm>
            <a:off x="8608977" y="2565516"/>
            <a:ext cx="486383" cy="369332"/>
          </a:xfrm>
          <a:prstGeom prst="rect">
            <a:avLst/>
          </a:prstGeom>
          <a:noFill/>
        </p:spPr>
        <p:txBody>
          <a:bodyPr wrap="square" rtlCol="0">
            <a:spAutoFit/>
          </a:bodyPr>
          <a:lstStyle/>
          <a:p>
            <a:r>
              <a:rPr lang="es-ES">
                <a:solidFill>
                  <a:srgbClr val="E9DAA1"/>
                </a:solidFill>
              </a:rPr>
              <a:t>1</a:t>
            </a:r>
            <a:endParaRPr lang="gl-ES">
              <a:solidFill>
                <a:srgbClr val="E9DAA1"/>
              </a:solidFill>
            </a:endParaRPr>
          </a:p>
        </p:txBody>
      </p:sp>
      <p:sp>
        <p:nvSpPr>
          <p:cNvPr id="8" name="CuadroTexto 7"/>
          <p:cNvSpPr txBox="1"/>
          <p:nvPr/>
        </p:nvSpPr>
        <p:spPr>
          <a:xfrm>
            <a:off x="8608978" y="5894654"/>
            <a:ext cx="486383" cy="369332"/>
          </a:xfrm>
          <a:prstGeom prst="rect">
            <a:avLst/>
          </a:prstGeom>
          <a:noFill/>
        </p:spPr>
        <p:txBody>
          <a:bodyPr wrap="square" rtlCol="0">
            <a:spAutoFit/>
          </a:bodyPr>
          <a:lstStyle/>
          <a:p>
            <a:r>
              <a:rPr lang="es-ES">
                <a:solidFill>
                  <a:srgbClr val="E9DAA1"/>
                </a:solidFill>
              </a:rPr>
              <a:t>2</a:t>
            </a:r>
            <a:endParaRPr lang="gl-ES">
              <a:solidFill>
                <a:srgbClr val="E9DAA1"/>
              </a:solidFill>
            </a:endParaRPr>
          </a:p>
        </p:txBody>
      </p:sp>
    </p:spTree>
    <p:extLst>
      <p:ext uri="{BB962C8B-B14F-4D97-AF65-F5344CB8AC3E}">
        <p14:creationId xmlns:p14="http://schemas.microsoft.com/office/powerpoint/2010/main" val="27437786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4143984"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Vista desde o Mallón cara ao leste (Montouto)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51"/>
            <a:ext cx="9144000" cy="6099048"/>
          </a:xfrm>
          <a:prstGeom prst="rect">
            <a:avLst/>
          </a:prstGeom>
        </p:spPr>
      </p:pic>
    </p:spTree>
    <p:extLst>
      <p:ext uri="{BB962C8B-B14F-4D97-AF65-F5344CB8AC3E}">
        <p14:creationId xmlns:p14="http://schemas.microsoft.com/office/powerpoint/2010/main" val="1400616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2" y="6400192"/>
            <a:ext cx="1468072"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Píapaxaro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845"/>
            <a:ext cx="9144000" cy="6046470"/>
          </a:xfrm>
          <a:prstGeom prst="rect">
            <a:avLst/>
          </a:prstGeom>
        </p:spPr>
      </p:pic>
    </p:spTree>
    <p:extLst>
      <p:ext uri="{BB962C8B-B14F-4D97-AF65-F5344CB8AC3E}">
        <p14:creationId xmlns:p14="http://schemas.microsoft.com/office/powerpoint/2010/main" val="132549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306421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Serra de Roxa Longa</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195"/>
            <a:ext cx="9144000" cy="6099048"/>
          </a:xfrm>
          <a:prstGeom prst="rect">
            <a:avLst/>
          </a:prstGeom>
        </p:spPr>
      </p:pic>
    </p:spTree>
    <p:extLst>
      <p:ext uri="{BB962C8B-B14F-4D97-AF65-F5344CB8AC3E}">
        <p14:creationId xmlns:p14="http://schemas.microsoft.com/office/powerpoint/2010/main" val="1447354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2266544"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Pico do Pozo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105"/>
            <a:ext cx="9144000" cy="6099048"/>
          </a:xfrm>
          <a:prstGeom prst="rect">
            <a:avLst/>
          </a:prstGeom>
        </p:spPr>
      </p:pic>
    </p:spTree>
    <p:extLst>
      <p:ext uri="{BB962C8B-B14F-4D97-AF65-F5344CB8AC3E}">
        <p14:creationId xmlns:p14="http://schemas.microsoft.com/office/powerpoint/2010/main" val="2210920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2626468"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Covaluda (cara leste)</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394"/>
            <a:ext cx="9144000" cy="5843016"/>
          </a:xfrm>
          <a:prstGeom prst="rect">
            <a:avLst/>
          </a:prstGeom>
        </p:spPr>
      </p:pic>
    </p:spTree>
    <p:extLst>
      <p:ext uri="{BB962C8B-B14F-4D97-AF65-F5344CB8AC3E}">
        <p14:creationId xmlns:p14="http://schemas.microsoft.com/office/powerpoint/2010/main" val="234386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6002"/>
            <a:ext cx="2762655"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Covaluda (cara Oeste)</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7802"/>
          <a:stretch/>
        </p:blipFill>
        <p:spPr>
          <a:xfrm>
            <a:off x="0" y="9117"/>
            <a:ext cx="9144000" cy="6322979"/>
          </a:xfrm>
          <a:prstGeom prst="rect">
            <a:avLst/>
          </a:prstGeom>
        </p:spPr>
      </p:pic>
    </p:spTree>
    <p:extLst>
      <p:ext uri="{BB962C8B-B14F-4D97-AF65-F5344CB8AC3E}">
        <p14:creationId xmlns:p14="http://schemas.microsoft.com/office/powerpoint/2010/main" val="3189660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 y="6400192"/>
            <a:ext cx="1702340"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 Legua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919"/>
            <a:ext cx="9144000" cy="6099048"/>
          </a:xfrm>
          <a:prstGeom prst="rect">
            <a:avLst/>
          </a:prstGeom>
        </p:spPr>
      </p:pic>
    </p:spTree>
    <p:extLst>
      <p:ext uri="{BB962C8B-B14F-4D97-AF65-F5344CB8AC3E}">
        <p14:creationId xmlns:p14="http://schemas.microsoft.com/office/powerpoint/2010/main" val="3133480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2266545"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Cumes do Courel</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21"/>
            <a:ext cx="9144000" cy="6099048"/>
          </a:xfrm>
          <a:prstGeom prst="rect">
            <a:avLst/>
          </a:prstGeom>
        </p:spPr>
      </p:pic>
    </p:spTree>
    <p:extLst>
      <p:ext uri="{BB962C8B-B14F-4D97-AF65-F5344CB8AC3E}">
        <p14:creationId xmlns:p14="http://schemas.microsoft.com/office/powerpoint/2010/main" val="3041377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347277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Pena das Franzas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240"/>
            <a:ext cx="9144000" cy="5303520"/>
          </a:xfrm>
          <a:prstGeom prst="rect">
            <a:avLst/>
          </a:prstGeom>
        </p:spPr>
      </p:pic>
    </p:spTree>
    <p:extLst>
      <p:ext uri="{BB962C8B-B14F-4D97-AF65-F5344CB8AC3E}">
        <p14:creationId xmlns:p14="http://schemas.microsoft.com/office/powerpoint/2010/main" val="1774240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195911"/>
            <a:ext cx="8278238"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Vista dos últimos cumes da Serra do Courel co val do Ferreiriño (Quiroga). Ao fondo Cabeza de Manzaneda.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725"/>
            <a:ext cx="9144000" cy="5321808"/>
          </a:xfrm>
          <a:prstGeom prst="rect">
            <a:avLst/>
          </a:prstGeom>
        </p:spPr>
      </p:pic>
    </p:spTree>
    <p:extLst>
      <p:ext uri="{BB962C8B-B14F-4D97-AF65-F5344CB8AC3E}">
        <p14:creationId xmlns:p14="http://schemas.microsoft.com/office/powerpoint/2010/main" val="126314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5661025"/>
            <a:ext cx="2916238"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Serra do Courel desde Seceda</a:t>
            </a:r>
          </a:p>
        </p:txBody>
      </p:sp>
      <p:pic>
        <p:nvPicPr>
          <p:cNvPr id="2253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8913"/>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35444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0" y="6400192"/>
            <a:ext cx="2723745"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Alto do Convento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7"/>
            <a:ext cx="9144000" cy="6099048"/>
          </a:xfrm>
          <a:prstGeom prst="rect">
            <a:avLst/>
          </a:prstGeom>
        </p:spPr>
      </p:pic>
    </p:spTree>
    <p:extLst>
      <p:ext uri="{BB962C8B-B14F-4D97-AF65-F5344CB8AC3E}">
        <p14:creationId xmlns:p14="http://schemas.microsoft.com/office/powerpoint/2010/main" val="4127595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75882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p:cNvSpPr>
            <a:spLocks noChangeArrowheads="1"/>
          </p:cNvSpPr>
          <p:nvPr/>
        </p:nvSpPr>
        <p:spPr bwMode="auto">
          <a:xfrm>
            <a:off x="1588" y="-77211"/>
            <a:ext cx="9144000" cy="1292662"/>
          </a:xfrm>
          <a:prstGeom prst="rect">
            <a:avLst/>
          </a:prstGeom>
          <a:solidFill>
            <a:srgbClr val="E9DAA1"/>
          </a:solidFill>
          <a:ln>
            <a:noFill/>
          </a:ln>
        </p:spPr>
        <p:txBody>
          <a:bodyPr anchor="ctr">
            <a:spAutoFit/>
          </a:bodyPr>
          <a:lstStyle>
            <a:lvl1pPr>
              <a:spcBef>
                <a:spcPct val="20000"/>
              </a:spcBef>
              <a:buChar char="•"/>
              <a:tabLst>
                <a:tab pos="1554163" algn="l"/>
              </a:tabLst>
              <a:defRPr sz="3200">
                <a:solidFill>
                  <a:schemeClr val="tx1"/>
                </a:solidFill>
                <a:latin typeface="Arial" panose="020B0604020202020204" pitchFamily="34" charset="0"/>
              </a:defRPr>
            </a:lvl1pPr>
            <a:lvl2pPr marL="742950" indent="-285750">
              <a:spcBef>
                <a:spcPct val="20000"/>
              </a:spcBef>
              <a:buChar char="–"/>
              <a:tabLst>
                <a:tab pos="1554163" algn="l"/>
              </a:tabLst>
              <a:defRPr sz="2800">
                <a:solidFill>
                  <a:schemeClr val="tx1"/>
                </a:solidFill>
                <a:latin typeface="Arial" panose="020B0604020202020204" pitchFamily="34" charset="0"/>
              </a:defRPr>
            </a:lvl2pPr>
            <a:lvl3pPr marL="1143000" indent="-228600">
              <a:spcBef>
                <a:spcPct val="20000"/>
              </a:spcBef>
              <a:buChar char="•"/>
              <a:tabLst>
                <a:tab pos="1554163" algn="l"/>
              </a:tabLst>
              <a:defRPr sz="2400">
                <a:solidFill>
                  <a:schemeClr val="tx1"/>
                </a:solidFill>
                <a:latin typeface="Arial" panose="020B0604020202020204" pitchFamily="34" charset="0"/>
              </a:defRPr>
            </a:lvl3pPr>
            <a:lvl4pPr marL="1600200" indent="-228600">
              <a:spcBef>
                <a:spcPct val="20000"/>
              </a:spcBef>
              <a:buChar char="–"/>
              <a:tabLst>
                <a:tab pos="1554163" algn="l"/>
              </a:tabLst>
              <a:defRPr sz="2000">
                <a:solidFill>
                  <a:schemeClr val="tx1"/>
                </a:solidFill>
                <a:latin typeface="Arial" panose="020B0604020202020204" pitchFamily="34" charset="0"/>
              </a:defRPr>
            </a:lvl4pPr>
            <a:lvl5pPr marL="2057400" indent="-228600">
              <a:spcBef>
                <a:spcPct val="20000"/>
              </a:spcBef>
              <a:buChar char="»"/>
              <a:tabLst>
                <a:tab pos="15541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5541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5541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5541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554163" algn="l"/>
              </a:tabLst>
              <a:defRPr sz="2000">
                <a:solidFill>
                  <a:schemeClr val="tx1"/>
                </a:solidFill>
                <a:latin typeface="Arial" panose="020B0604020202020204" pitchFamily="34" charset="0"/>
              </a:defRPr>
            </a:lvl9pPr>
          </a:lstStyle>
          <a:p>
            <a:pPr>
              <a:spcBef>
                <a:spcPct val="0"/>
              </a:spcBef>
              <a:buFontTx/>
              <a:buNone/>
            </a:pPr>
            <a:r>
              <a:rPr lang="gl-ES" altLang="gl-ES" sz="2400" b="1">
                <a:latin typeface="Calibri" panose="020F0502020204030204" pitchFamily="34" charset="0"/>
                <a:cs typeface="Times New Roman" panose="02020603050405020304" pitchFamily="18" charset="0"/>
              </a:rPr>
              <a:t>GLACIARISMO</a:t>
            </a:r>
          </a:p>
          <a:p>
            <a:pPr>
              <a:spcBef>
                <a:spcPct val="0"/>
              </a:spcBef>
              <a:buFontTx/>
              <a:buNone/>
            </a:pPr>
            <a:r>
              <a:rPr lang="gl-ES" altLang="gl-ES" sz="1800" b="1">
                <a:latin typeface="Calibri" panose="020F0502020204030204" pitchFamily="34" charset="0"/>
                <a:cs typeface="Arial" panose="020B0604020202020204" pitchFamily="34" charset="0"/>
              </a:rPr>
              <a:t>Na partes altas da serra do Courel consérvanse vales de orixe glaciar nos que se poden observar diferentes mostras das glaciacións (morrenas, vales en forma de artesa) como en Vilarbacú, os vales de Visuña ou da Seara, </a:t>
            </a:r>
            <a:r>
              <a:rPr lang="pt-BR" altLang="gl-ES" sz="1800" b="1">
                <a:latin typeface="Calibri" panose="020F0502020204030204" pitchFamily="34" charset="0"/>
              </a:rPr>
              <a:t>a lagoa da Lucenza... </a:t>
            </a:r>
            <a:endParaRPr lang="es-ES" altLang="gl-ES" sz="1800" b="1">
              <a:latin typeface="Calibri" panose="020F0502020204030204" pitchFamily="34" charset="0"/>
            </a:endParaRPr>
          </a:p>
        </p:txBody>
      </p:sp>
      <p:sp>
        <p:nvSpPr>
          <p:cNvPr id="19460" name="Text Box 4"/>
          <p:cNvSpPr txBox="1">
            <a:spLocks noChangeArrowheads="1"/>
          </p:cNvSpPr>
          <p:nvPr/>
        </p:nvSpPr>
        <p:spPr bwMode="auto">
          <a:xfrm>
            <a:off x="107950" y="6453188"/>
            <a:ext cx="1655763"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Val de Visuña</a:t>
            </a:r>
          </a:p>
        </p:txBody>
      </p:sp>
    </p:spTree>
    <p:extLst>
      <p:ext uri="{BB962C8B-B14F-4D97-AF65-F5344CB8AC3E}">
        <p14:creationId xmlns:p14="http://schemas.microsoft.com/office/powerpoint/2010/main" val="699363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0" y="6385094"/>
            <a:ext cx="1655763" cy="309958"/>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Val da Seara</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699"/>
            <a:ext cx="9144000" cy="5725422"/>
          </a:xfrm>
          <a:prstGeom prst="rect">
            <a:avLst/>
          </a:prstGeom>
        </p:spPr>
      </p:pic>
    </p:spTree>
    <p:extLst>
      <p:ext uri="{BB962C8B-B14F-4D97-AF65-F5344CB8AC3E}">
        <p14:creationId xmlns:p14="http://schemas.microsoft.com/office/powerpoint/2010/main" val="1611605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0" y="6401543"/>
            <a:ext cx="7705725"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1400" b="1">
                <a:latin typeface="Calibri" panose="020F0502020204030204" pitchFamily="34" charset="0"/>
              </a:rPr>
              <a:t>Lagoa de Lucenza. Instalada nun antigo circo glaciar e moi colmatada polos sedimentos.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68"/>
            <a:ext cx="9144000" cy="6099048"/>
          </a:xfrm>
          <a:prstGeom prst="rect">
            <a:avLst/>
          </a:prstGeom>
        </p:spPr>
      </p:pic>
    </p:spTree>
    <p:extLst>
      <p:ext uri="{BB962C8B-B14F-4D97-AF65-F5344CB8AC3E}">
        <p14:creationId xmlns:p14="http://schemas.microsoft.com/office/powerpoint/2010/main" val="112311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1" y="6459909"/>
            <a:ext cx="2859932"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1400" b="1">
                <a:latin typeface="Calibri" panose="020F0502020204030204" pitchFamily="34" charset="0"/>
              </a:rPr>
              <a:t>Lagoa de Lucenza no inverno </a:t>
            </a:r>
          </a:p>
        </p:txBody>
      </p:sp>
      <p:pic>
        <p:nvPicPr>
          <p:cNvPr id="5" name="Picture 3" descr="Lucenza-Courel-13-2-10 (9)"/>
          <p:cNvPicPr>
            <a:picLocks noChangeAspect="1" noChangeArrowheads="1"/>
          </p:cNvPicPr>
          <p:nvPr/>
        </p:nvPicPr>
        <p:blipFill>
          <a:blip r:embed="rId2">
            <a:extLst>
              <a:ext uri="{28A0092B-C50C-407E-A947-70E740481C1C}">
                <a14:useLocalDpi xmlns:a14="http://schemas.microsoft.com/office/drawing/2010/main" val="0"/>
              </a:ext>
            </a:extLst>
          </a:blip>
          <a:srcRect b="4272"/>
          <a:stretch>
            <a:fillRect/>
          </a:stretch>
        </p:blipFill>
        <p:spPr bwMode="auto">
          <a:xfrm>
            <a:off x="0" y="476250"/>
            <a:ext cx="91440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513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uadroTexto 1"/>
          <p:cNvSpPr txBox="1">
            <a:spLocks noChangeArrowheads="1"/>
          </p:cNvSpPr>
          <p:nvPr/>
        </p:nvSpPr>
        <p:spPr bwMode="auto">
          <a:xfrm>
            <a:off x="0" y="1588"/>
            <a:ext cx="9144000" cy="156966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400" b="1">
                <a:latin typeface="Calibri" panose="020F0502020204030204" pitchFamily="34" charset="0"/>
              </a:rPr>
              <a:t>PREGAMENTOS</a:t>
            </a:r>
            <a:endParaRPr lang="gl-ES" altLang="gl-ES" sz="2400" b="1">
              <a:latin typeface="Calibri" panose="020F0502020204030204" pitchFamily="34" charset="0"/>
            </a:endParaRPr>
          </a:p>
          <a:p>
            <a:pPr>
              <a:spcBef>
                <a:spcPct val="0"/>
              </a:spcBef>
              <a:buFontTx/>
              <a:buNone/>
            </a:pPr>
            <a:r>
              <a:rPr lang="pt-BR" altLang="gl-ES" sz="1800" b="1">
                <a:latin typeface="Calibri" panose="020F0502020204030204" pitchFamily="34" charset="0"/>
              </a:rPr>
              <a:t>O Courel, é un auténtico museo de xeoloxía. En distintos puntos podemos contemplar pregamentos e fallas nos estratos do terreo que son unha testemuña das forzas tectónicas que crearon e erosionaron estas montañas durantes millóns de anos. O máis importante é o de Campodola-Leixazós, pero tamén se pode ver no Alto do Convento.</a:t>
            </a:r>
            <a:endParaRPr lang="gl-ES" altLang="gl-ES" sz="1800" b="1">
              <a:latin typeface="Calibri" panose="020F050202020403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t="8939" b="15921"/>
          <a:stretch/>
        </p:blipFill>
        <p:spPr>
          <a:xfrm>
            <a:off x="0" y="1712067"/>
            <a:ext cx="9161267" cy="4591456"/>
          </a:xfrm>
          <a:prstGeom prst="rect">
            <a:avLst/>
          </a:prstGeom>
        </p:spPr>
      </p:pic>
      <p:sp>
        <p:nvSpPr>
          <p:cNvPr id="6" name="Text Box 3"/>
          <p:cNvSpPr txBox="1">
            <a:spLocks noChangeArrowheads="1"/>
          </p:cNvSpPr>
          <p:nvPr/>
        </p:nvSpPr>
        <p:spPr bwMode="auto">
          <a:xfrm>
            <a:off x="0" y="6444342"/>
            <a:ext cx="7529209"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1400" b="1">
                <a:latin typeface="Calibri" panose="020F0502020204030204" pitchFamily="34" charset="0"/>
              </a:rPr>
              <a:t>Sinclinal do Courel, o maior pregamento tombado que pode observarse na Península Ibérica.</a:t>
            </a:r>
            <a:endParaRPr lang="es-ES" altLang="gl-ES" sz="1400" b="1">
              <a:latin typeface="Calibri" panose="020F0502020204030204" pitchFamily="34" charset="0"/>
            </a:endParaRPr>
          </a:p>
        </p:txBody>
      </p:sp>
    </p:spTree>
    <p:extLst>
      <p:ext uri="{BB962C8B-B14F-4D97-AF65-F5344CB8AC3E}">
        <p14:creationId xmlns:p14="http://schemas.microsoft.com/office/powerpoint/2010/main" val="3182036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CuadroTexto 1"/>
          <p:cNvSpPr txBox="1">
            <a:spLocks noChangeArrowheads="1"/>
          </p:cNvSpPr>
          <p:nvPr/>
        </p:nvSpPr>
        <p:spPr bwMode="auto">
          <a:xfrm>
            <a:off x="179388" y="260350"/>
            <a:ext cx="7705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gl-ES" altLang="gl-ES" sz="1800"/>
          </a:p>
        </p:txBody>
      </p:sp>
      <p:sp>
        <p:nvSpPr>
          <p:cNvPr id="148483" name="Rectangle 1"/>
          <p:cNvSpPr>
            <a:spLocks noChangeArrowheads="1"/>
          </p:cNvSpPr>
          <p:nvPr/>
        </p:nvSpPr>
        <p:spPr bwMode="auto">
          <a:xfrm>
            <a:off x="12700" y="11113"/>
            <a:ext cx="9144000" cy="3108325"/>
          </a:xfrm>
          <a:prstGeom prst="rect">
            <a:avLst/>
          </a:prstGeom>
          <a:solidFill>
            <a:srgbClr val="E9DAA1"/>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t>MONUMENTO NATURAL </a:t>
            </a:r>
          </a:p>
          <a:p>
            <a:pPr>
              <a:spcBef>
                <a:spcPct val="0"/>
              </a:spcBef>
              <a:buFontTx/>
              <a:buNone/>
            </a:pPr>
            <a:r>
              <a:rPr lang="gl-ES" altLang="gl-ES" sz="1800" b="1"/>
              <a:t>“PREGAMENTO XEOLÓXICO DE CAMPODOLA-LEIXAZÓS”</a:t>
            </a:r>
            <a:endParaRPr lang="gl-ES" altLang="gl-ES" sz="1800"/>
          </a:p>
          <a:p>
            <a:pPr>
              <a:spcBef>
                <a:spcPct val="0"/>
              </a:spcBef>
              <a:buFontTx/>
              <a:buNone/>
            </a:pPr>
            <a:r>
              <a:rPr lang="gl-ES" altLang="gl-ES" sz="1800" b="1">
                <a:latin typeface="Calibri" panose="020F0502020204030204" pitchFamily="34" charset="0"/>
                <a:cs typeface="Times New Roman" panose="02020603050405020304" pitchFamily="18" charset="0"/>
              </a:rPr>
              <a:t>Está situado sobre o val do río Ferreiriño en fronte dos núcleos de Campodola e Leixazós (Quiroga). </a:t>
            </a:r>
            <a:r>
              <a:rPr lang="es-ES" altLang="gl-ES" sz="1800" b="1">
                <a:latin typeface="Calibri" panose="020F0502020204030204" pitchFamily="34" charset="0"/>
                <a:cs typeface="Times New Roman" panose="02020603050405020304" pitchFamily="18" charset="0"/>
              </a:rPr>
              <a:t>Mide máis de 2 km e está formado por capas de xistos e cuarcitas.</a:t>
            </a:r>
            <a:r>
              <a:rPr lang="gl-ES" altLang="gl-ES" sz="1800" b="1">
                <a:latin typeface="Calibri" panose="020F0502020204030204" pitchFamily="34" charset="0"/>
                <a:ea typeface="Times New Roman" panose="02020603050405020304" pitchFamily="18" charset="0"/>
                <a:cs typeface="Arial" panose="020B0604020202020204" pitchFamily="34" charset="0"/>
              </a:rPr>
              <a:t> É un exemplo típico dun pregamento tombado. Un sinclinal, unha dobra de forma cóncava na que o eixe de flexión foi orixinalmente vertical. As capas que o compoñen conteñen distintos minerais de períodos xeolóxicos distintos, destacan en cor crara as cuarcitas (478-488 millóns de anos) sobre as zonas escuras con vexetación formadas por lousas (458-478 millóns de anos). Enriba existiu outro gran pregamento orientado en dirección inversa, un anticlinal, que desapareceu a causa da erosión.</a:t>
            </a:r>
            <a:r>
              <a:rPr lang="es-ES" altLang="gl-ES" sz="1800" b="1">
                <a:latin typeface="Calibri" panose="020F0502020204030204" pitchFamily="34" charset="0"/>
                <a:cs typeface="Times New Roman" panose="02020603050405020304" pitchFamily="18" charset="0"/>
              </a:rPr>
              <a:t> </a:t>
            </a:r>
            <a:endParaRPr lang="gl-ES" altLang="gl-ES" sz="1800" b="1">
              <a:latin typeface="Calibri" panose="020F0502020204030204" pitchFamily="34" charset="0"/>
            </a:endParaRPr>
          </a:p>
          <a:p>
            <a:pPr>
              <a:spcBef>
                <a:spcPct val="0"/>
              </a:spcBef>
              <a:buFontTx/>
              <a:buNone/>
            </a:pPr>
            <a:r>
              <a:rPr lang="es-ES" altLang="gl-ES" sz="1600" b="1">
                <a:latin typeface="Calibri" panose="020F0502020204030204" pitchFamily="34" charset="0"/>
                <a:cs typeface="Times New Roman" panose="02020603050405020304" pitchFamily="18" charset="0"/>
              </a:rPr>
              <a:t>Vese desde a estrada de Quiroga a a Seoane onde hai un miradoiro e unha área de interpretación.</a:t>
            </a:r>
            <a:endParaRPr lang="es-ES" altLang="gl-ES" sz="1600" b="1">
              <a:latin typeface="Calibri" panose="020F0502020204030204" pitchFamily="34"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884" y="3185597"/>
            <a:ext cx="5505851" cy="3672403"/>
          </a:xfrm>
          <a:prstGeom prst="rect">
            <a:avLst/>
          </a:prstGeom>
        </p:spPr>
      </p:pic>
    </p:spTree>
    <p:extLst>
      <p:ext uri="{BB962C8B-B14F-4D97-AF65-F5344CB8AC3E}">
        <p14:creationId xmlns:p14="http://schemas.microsoft.com/office/powerpoint/2010/main" val="1479486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0108" r="7962"/>
          <a:stretch/>
        </p:blipFill>
        <p:spPr>
          <a:xfrm>
            <a:off x="5107021" y="42495"/>
            <a:ext cx="3881336" cy="3098239"/>
          </a:xfrm>
          <a:prstGeom prst="rect">
            <a:avLst/>
          </a:prstGeom>
        </p:spPr>
      </p:pic>
      <p:pic>
        <p:nvPicPr>
          <p:cNvPr id="6" name="Picture 3" descr="campodola-preg (7)"/>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l="201" t="20258" r="2271"/>
          <a:stretch>
            <a:fillRect/>
          </a:stretch>
        </p:blipFill>
        <p:spPr bwMode="auto">
          <a:xfrm>
            <a:off x="0" y="0"/>
            <a:ext cx="5002903" cy="306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8117"/>
          <a:stretch/>
        </p:blipFill>
        <p:spPr>
          <a:xfrm>
            <a:off x="1446017" y="3214284"/>
            <a:ext cx="5937276" cy="3643716"/>
          </a:xfrm>
          <a:prstGeom prst="rect">
            <a:avLst/>
          </a:prstGeom>
        </p:spPr>
      </p:pic>
    </p:spTree>
    <p:extLst>
      <p:ext uri="{BB962C8B-B14F-4D97-AF65-F5344CB8AC3E}">
        <p14:creationId xmlns:p14="http://schemas.microsoft.com/office/powerpoint/2010/main" val="199693204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086928"/>
            <a:ext cx="5340485" cy="355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uadroTexto 1"/>
          <p:cNvSpPr txBox="1">
            <a:spLocks noChangeArrowheads="1"/>
          </p:cNvSpPr>
          <p:nvPr/>
        </p:nvSpPr>
        <p:spPr bwMode="auto">
          <a:xfrm>
            <a:off x="0" y="1588"/>
            <a:ext cx="9144000" cy="1625060"/>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2400" b="1">
                <a:latin typeface="Calibri" panose="020F0502020204030204" pitchFamily="34" charset="0"/>
              </a:rPr>
              <a:t>AS COVAS</a:t>
            </a:r>
          </a:p>
          <a:p>
            <a:pPr>
              <a:buFontTx/>
              <a:buNone/>
            </a:pPr>
            <a:r>
              <a:rPr lang="pt-BR" altLang="gl-ES" sz="1800" b="1">
                <a:latin typeface="Calibri" panose="020F0502020204030204" pitchFamily="34" charset="0"/>
              </a:rPr>
              <a:t>Na serra do Courel hai formacións calcárias nas que se orixinan cavidades polas que circulan regos subterráneos e nas que hai galerías con estalactitas e estalagmitas: Buraca da Choias, Arcoia e Tara (Visuña); Sima das Aradelas (Campelo); O Oso, cova das Choias (Parada), Longo do Meo e Cova de Vellos (Moreda), Tras da Lastra (Mostaz), Arcos (A Seara)...</a:t>
            </a:r>
            <a:endParaRPr lang="gl-ES" altLang="gl-ES" sz="1800" b="1">
              <a:latin typeface="Calibri" panose="020F0502020204030204" pitchFamily="34" charset="0"/>
            </a:endParaRPr>
          </a:p>
        </p:txBody>
      </p:sp>
      <p:sp>
        <p:nvSpPr>
          <p:cNvPr id="41988" name="CuadroTexto 12"/>
          <p:cNvSpPr txBox="1">
            <a:spLocks noChangeArrowheads="1"/>
          </p:cNvSpPr>
          <p:nvPr/>
        </p:nvSpPr>
        <p:spPr bwMode="auto">
          <a:xfrm>
            <a:off x="185772" y="5817546"/>
            <a:ext cx="2016125" cy="523220"/>
          </a:xfrm>
          <a:prstGeom prst="rect">
            <a:avLst/>
          </a:prstGeom>
          <a:solidFill>
            <a:srgbClr val="E9DAA1"/>
          </a:solidFill>
          <a:ln>
            <a:noFill/>
          </a:ln>
        </p:spPr>
        <p:txBody>
          <a:bodyPr>
            <a:spAutoFit/>
          </a:bodyPr>
          <a:lstStyle>
            <a:lvl1pPr>
              <a:spcBef>
                <a:spcPct val="20000"/>
              </a:spcBef>
              <a:buChar char="•"/>
              <a:tabLst>
                <a:tab pos="3130550" algn="l"/>
              </a:tabLst>
              <a:defRPr sz="3200">
                <a:solidFill>
                  <a:schemeClr val="tx1"/>
                </a:solidFill>
                <a:latin typeface="Arial" panose="020B0604020202020204" pitchFamily="34" charset="0"/>
              </a:defRPr>
            </a:lvl1pPr>
            <a:lvl2pPr marL="742950" indent="-285750">
              <a:spcBef>
                <a:spcPct val="20000"/>
              </a:spcBef>
              <a:buChar char="–"/>
              <a:tabLst>
                <a:tab pos="3130550" algn="l"/>
              </a:tabLst>
              <a:defRPr sz="2800">
                <a:solidFill>
                  <a:schemeClr val="tx1"/>
                </a:solidFill>
                <a:latin typeface="Arial" panose="020B0604020202020204" pitchFamily="34" charset="0"/>
              </a:defRPr>
            </a:lvl2pPr>
            <a:lvl3pPr marL="1143000" indent="-228600">
              <a:spcBef>
                <a:spcPct val="20000"/>
              </a:spcBef>
              <a:buChar char="•"/>
              <a:tabLst>
                <a:tab pos="3130550" algn="l"/>
              </a:tabLst>
              <a:defRPr sz="2400">
                <a:solidFill>
                  <a:schemeClr val="tx1"/>
                </a:solidFill>
                <a:latin typeface="Arial" panose="020B0604020202020204" pitchFamily="34" charset="0"/>
              </a:defRPr>
            </a:lvl3pPr>
            <a:lvl4pPr marL="1600200" indent="-228600">
              <a:spcBef>
                <a:spcPct val="20000"/>
              </a:spcBef>
              <a:buChar char="–"/>
              <a:tabLst>
                <a:tab pos="3130550" algn="l"/>
              </a:tabLst>
              <a:defRPr sz="2000">
                <a:solidFill>
                  <a:schemeClr val="tx1"/>
                </a:solidFill>
                <a:latin typeface="Arial" panose="020B0604020202020204" pitchFamily="34" charset="0"/>
              </a:defRPr>
            </a:lvl4pPr>
            <a:lvl5pPr marL="2057400" indent="-228600">
              <a:spcBef>
                <a:spcPct val="20000"/>
              </a:spcBef>
              <a:buChar char="»"/>
              <a:tabLst>
                <a:tab pos="31305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Buraca das Choias (Visuña) </a:t>
            </a:r>
            <a:endParaRPr lang="gl-ES" altLang="gl-ES" sz="1400" b="1">
              <a:latin typeface="Calibri" panose="020F0502020204030204" pitchFamily="34" charset="0"/>
            </a:endParaRP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0524" t="9160" r="13045" b="18215"/>
          <a:stretch/>
        </p:blipFill>
        <p:spPr>
          <a:xfrm>
            <a:off x="5510572" y="1676062"/>
            <a:ext cx="3633428" cy="5181938"/>
          </a:xfrm>
          <a:prstGeom prst="rect">
            <a:avLst/>
          </a:prstGeom>
        </p:spPr>
      </p:pic>
    </p:spTree>
    <p:extLst>
      <p:ext uri="{BB962C8B-B14F-4D97-AF65-F5344CB8AC3E}">
        <p14:creationId xmlns:p14="http://schemas.microsoft.com/office/powerpoint/2010/main" val="2950440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718"/>
            <a:ext cx="9144000" cy="6099048"/>
          </a:xfrm>
          <a:prstGeom prst="rect">
            <a:avLst/>
          </a:prstGeom>
        </p:spPr>
      </p:pic>
      <p:sp>
        <p:nvSpPr>
          <p:cNvPr id="6" name="CuadroTexto 12"/>
          <p:cNvSpPr txBox="1">
            <a:spLocks noChangeArrowheads="1"/>
          </p:cNvSpPr>
          <p:nvPr/>
        </p:nvSpPr>
        <p:spPr bwMode="auto">
          <a:xfrm>
            <a:off x="1" y="6432057"/>
            <a:ext cx="2801566" cy="307777"/>
          </a:xfrm>
          <a:prstGeom prst="rect">
            <a:avLst/>
          </a:prstGeom>
          <a:solidFill>
            <a:srgbClr val="E9DAA1"/>
          </a:solidFill>
          <a:ln>
            <a:noFill/>
          </a:ln>
        </p:spPr>
        <p:txBody>
          <a:bodyPr wrap="square">
            <a:spAutoFit/>
          </a:bodyPr>
          <a:lstStyle>
            <a:lvl1pPr>
              <a:spcBef>
                <a:spcPct val="20000"/>
              </a:spcBef>
              <a:buChar char="•"/>
              <a:tabLst>
                <a:tab pos="3130550" algn="l"/>
              </a:tabLst>
              <a:defRPr sz="3200">
                <a:solidFill>
                  <a:schemeClr val="tx1"/>
                </a:solidFill>
                <a:latin typeface="Arial" panose="020B0604020202020204" pitchFamily="34" charset="0"/>
              </a:defRPr>
            </a:lvl1pPr>
            <a:lvl2pPr marL="742950" indent="-285750">
              <a:spcBef>
                <a:spcPct val="20000"/>
              </a:spcBef>
              <a:buChar char="–"/>
              <a:tabLst>
                <a:tab pos="3130550" algn="l"/>
              </a:tabLst>
              <a:defRPr sz="2800">
                <a:solidFill>
                  <a:schemeClr val="tx1"/>
                </a:solidFill>
                <a:latin typeface="Arial" panose="020B0604020202020204" pitchFamily="34" charset="0"/>
              </a:defRPr>
            </a:lvl2pPr>
            <a:lvl3pPr marL="1143000" indent="-228600">
              <a:spcBef>
                <a:spcPct val="20000"/>
              </a:spcBef>
              <a:buChar char="•"/>
              <a:tabLst>
                <a:tab pos="3130550" algn="l"/>
              </a:tabLst>
              <a:defRPr sz="2400">
                <a:solidFill>
                  <a:schemeClr val="tx1"/>
                </a:solidFill>
                <a:latin typeface="Arial" panose="020B0604020202020204" pitchFamily="34" charset="0"/>
              </a:defRPr>
            </a:lvl3pPr>
            <a:lvl4pPr marL="1600200" indent="-228600">
              <a:spcBef>
                <a:spcPct val="20000"/>
              </a:spcBef>
              <a:buChar char="–"/>
              <a:tabLst>
                <a:tab pos="3130550" algn="l"/>
              </a:tabLst>
              <a:defRPr sz="2000">
                <a:solidFill>
                  <a:schemeClr val="tx1"/>
                </a:solidFill>
                <a:latin typeface="Arial" panose="020B0604020202020204" pitchFamily="34" charset="0"/>
              </a:defRPr>
            </a:lvl4pPr>
            <a:lvl5pPr marL="2057400" indent="-228600">
              <a:spcBef>
                <a:spcPct val="20000"/>
              </a:spcBef>
              <a:buChar char="»"/>
              <a:tabLst>
                <a:tab pos="31305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130550" algn="l"/>
              </a:tabLst>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Cova na Devesa de Rogueira</a:t>
            </a:r>
            <a:endParaRPr lang="gl-ES" altLang="gl-ES" sz="1400" b="1">
              <a:latin typeface="Calibri" panose="020F0502020204030204" pitchFamily="34" charset="0"/>
            </a:endParaRPr>
          </a:p>
        </p:txBody>
      </p:sp>
    </p:spTree>
    <p:extLst>
      <p:ext uri="{BB962C8B-B14F-4D97-AF65-F5344CB8AC3E}">
        <p14:creationId xmlns:p14="http://schemas.microsoft.com/office/powerpoint/2010/main" val="416979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5820450"/>
            <a:ext cx="4542817"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Vista da cara nordeste da serra do Courel desde o Faro.</a:t>
            </a:r>
          </a:p>
        </p:txBody>
      </p:sp>
      <p:pic>
        <p:nvPicPr>
          <p:cNvPr id="1843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9144000"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565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1"/>
          <p:cNvPicPr>
            <a:picLocks noChangeAspect="1"/>
          </p:cNvPicPr>
          <p:nvPr/>
        </p:nvPicPr>
        <p:blipFill rotWithShape="1">
          <a:blip r:embed="rId2">
            <a:extLst>
              <a:ext uri="{28A0092B-C50C-407E-A947-70E740481C1C}">
                <a14:useLocalDpi xmlns:a14="http://schemas.microsoft.com/office/drawing/2010/main" val="0"/>
              </a:ext>
            </a:extLst>
          </a:blip>
          <a:srcRect t="12241"/>
          <a:stretch/>
        </p:blipFill>
        <p:spPr bwMode="auto">
          <a:xfrm>
            <a:off x="-1" y="1475918"/>
            <a:ext cx="9129713" cy="495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latin typeface="Calibri" panose="020F0502020204030204" pitchFamily="34" charset="0"/>
                <a:ea typeface="Times New Roman" panose="02020603050405020304" pitchFamily="18" charset="0"/>
              </a:rPr>
              <a:t>CLIMA</a:t>
            </a:r>
            <a:endParaRPr lang="gl-ES" sz="3600" b="1">
              <a:latin typeface="Calibri" panose="020F0502020204030204" pitchFamily="34" charset="0"/>
              <a:ea typeface="Times New Roman" panose="02020603050405020304" pitchFamily="18" charset="0"/>
            </a:endParaRPr>
          </a:p>
        </p:txBody>
      </p:sp>
      <p:sp>
        <p:nvSpPr>
          <p:cNvPr id="6148" name="CuadroTexto 3"/>
          <p:cNvSpPr txBox="1">
            <a:spLocks noChangeArrowheads="1"/>
          </p:cNvSpPr>
          <p:nvPr/>
        </p:nvSpPr>
        <p:spPr bwMode="auto">
          <a:xfrm>
            <a:off x="0" y="726265"/>
            <a:ext cx="9129713" cy="646331"/>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Oceánico de montaña, con precipitacións abondosas, invernos longos e temperaturas </a:t>
            </a:r>
          </a:p>
          <a:p>
            <a:pPr>
              <a:spcBef>
                <a:spcPct val="0"/>
              </a:spcBef>
              <a:buFontTx/>
              <a:buNone/>
            </a:pPr>
            <a:r>
              <a:rPr lang="gl-ES" altLang="gl-ES" sz="1800" b="1">
                <a:latin typeface="Calibri" panose="020F0502020204030204" pitchFamily="34" charset="0"/>
              </a:rPr>
              <a:t>contrastadas, máis suavizadas nos vales.</a:t>
            </a:r>
          </a:p>
        </p:txBody>
      </p:sp>
      <p:sp>
        <p:nvSpPr>
          <p:cNvPr id="6149" name="Text Box 5"/>
          <p:cNvSpPr txBox="1">
            <a:spLocks noChangeArrowheads="1"/>
          </p:cNvSpPr>
          <p:nvPr/>
        </p:nvSpPr>
        <p:spPr bwMode="auto">
          <a:xfrm>
            <a:off x="4763" y="6538913"/>
            <a:ext cx="3559175"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Folgoso coa serra do Courel ao fondo</a:t>
            </a:r>
          </a:p>
        </p:txBody>
      </p:sp>
    </p:spTree>
    <p:extLst>
      <p:ext uri="{BB962C8B-B14F-4D97-AF65-F5344CB8AC3E}">
        <p14:creationId xmlns:p14="http://schemas.microsoft.com/office/powerpoint/2010/main" val="754478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latin typeface="Calibri" panose="020F0502020204030204" pitchFamily="34" charset="0"/>
                <a:ea typeface="Times New Roman" panose="02020603050405020304" pitchFamily="18" charset="0"/>
              </a:rPr>
              <a:t>REDE FLUVIAL</a:t>
            </a:r>
            <a:endParaRPr lang="gl-ES" sz="3600" b="1">
              <a:latin typeface="Calibri" panose="020F0502020204030204" pitchFamily="34" charset="0"/>
              <a:ea typeface="Times New Roman" panose="02020603050405020304" pitchFamily="18" charset="0"/>
            </a:endParaRPr>
          </a:p>
        </p:txBody>
      </p:sp>
      <p:sp>
        <p:nvSpPr>
          <p:cNvPr id="44036" name="CuadroTexto 3"/>
          <p:cNvSpPr txBox="1">
            <a:spLocks noChangeArrowheads="1"/>
          </p:cNvSpPr>
          <p:nvPr/>
        </p:nvSpPr>
        <p:spPr bwMode="auto">
          <a:xfrm>
            <a:off x="0" y="692150"/>
            <a:ext cx="9144000" cy="646331"/>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gl-ES" altLang="gl-ES" sz="1800" b="1">
                <a:latin typeface="Calibri" panose="020F0502020204030204" pitchFamily="34" charset="0"/>
              </a:rPr>
              <a:t>Unha densa rede de regatos e regos que baixan da serra e que se articulan arredor de varios afluentes do Sil: Lor, Valcarce (Burbia-Cúa), Selmo, Soldón e Quiroga.</a:t>
            </a:r>
          </a:p>
        </p:txBody>
      </p:sp>
      <p:sp>
        <p:nvSpPr>
          <p:cNvPr id="44037" name="CuadroTexto 4"/>
          <p:cNvSpPr txBox="1">
            <a:spLocks noChangeArrowheads="1"/>
          </p:cNvSpPr>
          <p:nvPr/>
        </p:nvSpPr>
        <p:spPr bwMode="auto">
          <a:xfrm>
            <a:off x="75119" y="5457623"/>
            <a:ext cx="1617492" cy="1169551"/>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ea typeface="Times New Roman" panose="02020603050405020304" pitchFamily="18" charset="0"/>
                <a:cs typeface="Arial" panose="020B0604020202020204" pitchFamily="34" charset="0"/>
              </a:rPr>
              <a:t>Rego de Escada, unha das cabeceiras do Moreira, afluente do Lor (Romeor)</a:t>
            </a:r>
            <a:endParaRPr lang="gl-ES" altLang="gl-ES" sz="1400" b="1">
              <a:latin typeface="Calibri" panose="020F0502020204030204" pitchFamily="34" charset="0"/>
              <a:ea typeface="Times New Roman" panose="02020603050405020304" pitchFamily="18" charset="0"/>
              <a:cs typeface="Arial" panose="020B060402020202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3058"/>
          <a:stretch/>
        </p:blipFill>
        <p:spPr>
          <a:xfrm>
            <a:off x="1721795" y="1389281"/>
            <a:ext cx="7324929" cy="5325747"/>
          </a:xfrm>
          <a:prstGeom prst="rect">
            <a:avLst/>
          </a:prstGeom>
        </p:spPr>
      </p:pic>
    </p:spTree>
    <p:extLst>
      <p:ext uri="{BB962C8B-B14F-4D97-AF65-F5344CB8AC3E}">
        <p14:creationId xmlns:p14="http://schemas.microsoft.com/office/powerpoint/2010/main" val="1332734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ángulo 1"/>
          <p:cNvSpPr>
            <a:spLocks noChangeArrowheads="1"/>
          </p:cNvSpPr>
          <p:nvPr/>
        </p:nvSpPr>
        <p:spPr bwMode="auto">
          <a:xfrm>
            <a:off x="82685" y="485755"/>
            <a:ext cx="4250986" cy="1754326"/>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pt-BR" altLang="gl-ES" sz="1800" b="1">
                <a:latin typeface="Calibri" panose="020F0502020204030204" pitchFamily="34" charset="0"/>
              </a:rPr>
              <a:t>En xeral os ríos teñen un réxime pluvio-nival con augas altas no inverno e primavera, e percorridos encaixados e con grandes desniveis nos que abondan as pozas, rápidos e fervenzas, </a:t>
            </a:r>
            <a:r>
              <a:rPr lang="gl-ES" altLang="gl-ES" sz="1800" b="1">
                <a:latin typeface="Calibri" panose="020F0502020204030204" pitchFamily="34" charset="0"/>
              </a:rPr>
              <a:t>coñecidas no Courel no nome de pincheiras.</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759" y="0"/>
            <a:ext cx="4574286" cy="6858000"/>
          </a:xfrm>
          <a:prstGeom prst="rect">
            <a:avLst/>
          </a:prstGeom>
        </p:spPr>
      </p:pic>
      <p:sp>
        <p:nvSpPr>
          <p:cNvPr id="8" name="CuadroTexto 4"/>
          <p:cNvSpPr txBox="1">
            <a:spLocks noChangeArrowheads="1"/>
          </p:cNvSpPr>
          <p:nvPr/>
        </p:nvSpPr>
        <p:spPr bwMode="auto">
          <a:xfrm>
            <a:off x="525292" y="5472993"/>
            <a:ext cx="3608963" cy="1169551"/>
          </a:xfrm>
          <a:prstGeom prst="rect">
            <a:avLst/>
          </a:prstGeom>
          <a:solidFill>
            <a:srgbClr val="E9DAA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ea typeface="Times New Roman" panose="02020603050405020304" pitchFamily="18" charset="0"/>
                <a:cs typeface="Arial" panose="020B0604020202020204" pitchFamily="34" charset="0"/>
              </a:rPr>
              <a:t>Pincheira nun carrozo en Ferramulín, no cavorco da Fervenza Grande.</a:t>
            </a:r>
          </a:p>
          <a:p>
            <a:pPr>
              <a:spcBef>
                <a:spcPct val="0"/>
              </a:spcBef>
              <a:buFontTx/>
              <a:buNone/>
            </a:pPr>
            <a:endParaRPr lang="es-ES" altLang="gl-ES" sz="1400" b="1">
              <a:latin typeface="Calibri" panose="020F0502020204030204" pitchFamily="34" charset="0"/>
              <a:ea typeface="Times New Roman" panose="02020603050405020304" pitchFamily="18" charset="0"/>
              <a:cs typeface="Arial" panose="020B0604020202020204" pitchFamily="34" charset="0"/>
            </a:endParaRPr>
          </a:p>
          <a:p>
            <a:pPr>
              <a:spcBef>
                <a:spcPct val="0"/>
              </a:spcBef>
              <a:buFontTx/>
              <a:buNone/>
            </a:pPr>
            <a:r>
              <a:rPr lang="es-ES" altLang="gl-ES" sz="1400" b="1">
                <a:latin typeface="Calibri" panose="020F0502020204030204" pitchFamily="34" charset="0"/>
                <a:ea typeface="Times New Roman" panose="02020603050405020304" pitchFamily="18" charset="0"/>
                <a:cs typeface="Arial" panose="020B0604020202020204" pitchFamily="34" charset="0"/>
              </a:rPr>
              <a:t>No Courel chámanlle carrozos aos regatos miúdos que discorren encaixados no terreo</a:t>
            </a:r>
            <a:endParaRPr lang="gl-ES" altLang="gl-ES" sz="1400" b="1">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75826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4"/>
          <p:cNvSpPr txBox="1">
            <a:spLocks noChangeArrowheads="1"/>
          </p:cNvSpPr>
          <p:nvPr/>
        </p:nvSpPr>
        <p:spPr bwMode="auto">
          <a:xfrm>
            <a:off x="0" y="6445758"/>
            <a:ext cx="7235825" cy="30797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ea typeface="Times New Roman" panose="02020603050405020304" pitchFamily="18" charset="0"/>
                <a:cs typeface="Arial" panose="020B0604020202020204" pitchFamily="34" charset="0"/>
              </a:rPr>
              <a:t>Cavorcos formados polo cursos altos dos ríos de forte pendente que se encaixan no terreo.</a:t>
            </a:r>
            <a:endParaRPr lang="gl-ES" altLang="gl-ES" sz="1400" b="1">
              <a:latin typeface="Calibri" panose="020F0502020204030204" pitchFamily="34" charset="0"/>
              <a:ea typeface="Times New Roman" panose="02020603050405020304" pitchFamily="18" charset="0"/>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75"/>
            <a:ext cx="9144000" cy="6099048"/>
          </a:xfrm>
          <a:prstGeom prst="rect">
            <a:avLst/>
          </a:prstGeom>
        </p:spPr>
      </p:pic>
    </p:spTree>
    <p:extLst>
      <p:ext uri="{BB962C8B-B14F-4D97-AF65-F5344CB8AC3E}">
        <p14:creationId xmlns:p14="http://schemas.microsoft.com/office/powerpoint/2010/main" val="724523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71"/>
            <a:ext cx="9144000" cy="6099048"/>
          </a:xfrm>
          <a:prstGeom prst="rect">
            <a:avLst/>
          </a:prstGeom>
        </p:spPr>
      </p:pic>
      <p:sp>
        <p:nvSpPr>
          <p:cNvPr id="3" name="CuadroTexto 4"/>
          <p:cNvSpPr txBox="1">
            <a:spLocks noChangeArrowheads="1"/>
          </p:cNvSpPr>
          <p:nvPr/>
        </p:nvSpPr>
        <p:spPr bwMode="auto">
          <a:xfrm>
            <a:off x="0" y="6445758"/>
            <a:ext cx="7235825" cy="30797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ea typeface="Times New Roman" panose="02020603050405020304" pitchFamily="18" charset="0"/>
                <a:cs typeface="Arial" panose="020B0604020202020204" pitchFamily="34" charset="0"/>
              </a:rPr>
              <a:t>Valiña (val estreito e pequeno) no rego das Maseiriñas, nas cabeceiras do Visuña (Selmo)</a:t>
            </a:r>
            <a:endParaRPr lang="gl-ES" altLang="gl-ES" sz="1400" b="1">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82888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ángulo 1"/>
          <p:cNvSpPr>
            <a:spLocks noChangeArrowheads="1"/>
          </p:cNvSpPr>
          <p:nvPr/>
        </p:nvSpPr>
        <p:spPr bwMode="auto">
          <a:xfrm>
            <a:off x="0" y="68263"/>
            <a:ext cx="9144000" cy="646331"/>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1800" b="1">
                <a:latin typeface="Calibri" panose="020F0502020204030204" pitchFamily="34" charset="0"/>
              </a:rPr>
              <a:t>Na súa contorna consérvanse espazos naturais de grande valor ecolóxico e un rico patrimonio etnográfico: pontes, muíños, caneiros, ferrerías, mazos...</a:t>
            </a:r>
            <a:endParaRPr lang="gl-ES" altLang="gl-ES" sz="1800" b="1">
              <a:latin typeface="Calibri" panose="020F0502020204030204" pitchFamily="34" charset="0"/>
            </a:endParaRPr>
          </a:p>
        </p:txBody>
      </p:sp>
      <p:sp>
        <p:nvSpPr>
          <p:cNvPr id="45060" name="Rectángulo 4"/>
          <p:cNvSpPr>
            <a:spLocks noChangeArrowheads="1"/>
          </p:cNvSpPr>
          <p:nvPr/>
        </p:nvSpPr>
        <p:spPr bwMode="auto">
          <a:xfrm>
            <a:off x="163513" y="5805488"/>
            <a:ext cx="1331912" cy="307777"/>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gl-ES" altLang="gl-ES" sz="1400" b="1">
              <a:latin typeface="Calibri" panose="020F0502020204030204" pitchFamily="34" charset="0"/>
            </a:endParaRPr>
          </a:p>
        </p:txBody>
      </p:sp>
      <p:pic>
        <p:nvPicPr>
          <p:cNvPr id="5" name="Picture 4" descr="ferramulin-muIÑ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594"/>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7093" y="6436316"/>
            <a:ext cx="2124075"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Muíños en Ferramulín</a:t>
            </a:r>
          </a:p>
        </p:txBody>
      </p:sp>
    </p:spTree>
    <p:extLst>
      <p:ext uri="{BB962C8B-B14F-4D97-AF65-F5344CB8AC3E}">
        <p14:creationId xmlns:p14="http://schemas.microsoft.com/office/powerpoint/2010/main" val="270068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FERRERIA-C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43561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2"/>
          <p:cNvSpPr txBox="1">
            <a:spLocks noChangeArrowheads="1"/>
          </p:cNvSpPr>
          <p:nvPr/>
        </p:nvSpPr>
        <p:spPr bwMode="auto">
          <a:xfrm>
            <a:off x="4473575" y="5751513"/>
            <a:ext cx="2520950"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Ferrería de Seoane, no Lor.</a:t>
            </a:r>
          </a:p>
        </p:txBody>
      </p:sp>
      <p:pic>
        <p:nvPicPr>
          <p:cNvPr id="47108"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2133600"/>
            <a:ext cx="471646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038584"/>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1"/>
          <p:cNvSpPr>
            <a:spLocks noChangeArrowheads="1"/>
          </p:cNvSpPr>
          <p:nvPr/>
        </p:nvSpPr>
        <p:spPr bwMode="auto">
          <a:xfrm>
            <a:off x="142335" y="188191"/>
            <a:ext cx="3924300" cy="4893647"/>
          </a:xfrm>
          <a:prstGeom prst="rect">
            <a:avLst/>
          </a:prstGeom>
          <a:solidFill>
            <a:srgbClr val="E9DAA1"/>
          </a:solidFill>
          <a:ln>
            <a:noFill/>
          </a:ln>
        </p:spPr>
        <p:txBody>
          <a:bodyPr anchor="ctr">
            <a:spAutoFit/>
          </a:bodyPr>
          <a:lstStyle>
            <a:lvl1pPr>
              <a:spcBef>
                <a:spcPct val="20000"/>
              </a:spcBef>
              <a:buChar char="•"/>
              <a:tabLst>
                <a:tab pos="2700338" algn="ctr"/>
                <a:tab pos="5400675" algn="r"/>
              </a:tabLst>
              <a:defRPr sz="3200">
                <a:solidFill>
                  <a:schemeClr val="tx1"/>
                </a:solidFill>
                <a:latin typeface="Arial" panose="020B0604020202020204" pitchFamily="34" charset="0"/>
              </a:defRPr>
            </a:lvl1pPr>
            <a:lvl2pPr marL="742950" indent="-285750">
              <a:spcBef>
                <a:spcPct val="20000"/>
              </a:spcBef>
              <a:buChar char="–"/>
              <a:tabLst>
                <a:tab pos="2700338" algn="ctr"/>
                <a:tab pos="5400675" algn="r"/>
              </a:tabLst>
              <a:defRPr sz="2800">
                <a:solidFill>
                  <a:schemeClr val="tx1"/>
                </a:solidFill>
                <a:latin typeface="Arial" panose="020B0604020202020204" pitchFamily="34" charset="0"/>
              </a:defRPr>
            </a:lvl2pPr>
            <a:lvl3pPr marL="1143000" indent="-228600">
              <a:spcBef>
                <a:spcPct val="20000"/>
              </a:spcBef>
              <a:buChar char="•"/>
              <a:tabLst>
                <a:tab pos="2700338" algn="ctr"/>
                <a:tab pos="5400675" algn="r"/>
              </a:tabLst>
              <a:defRPr sz="2400">
                <a:solidFill>
                  <a:schemeClr val="tx1"/>
                </a:solidFill>
                <a:latin typeface="Arial" panose="020B0604020202020204" pitchFamily="34" charset="0"/>
              </a:defRPr>
            </a:lvl3pPr>
            <a:lvl4pPr marL="1600200" indent="-228600">
              <a:spcBef>
                <a:spcPct val="20000"/>
              </a:spcBef>
              <a:buChar char="–"/>
              <a:tabLst>
                <a:tab pos="2700338" algn="ctr"/>
                <a:tab pos="5400675" algn="r"/>
              </a:tabLst>
              <a:defRPr sz="2000">
                <a:solidFill>
                  <a:schemeClr val="tx1"/>
                </a:solidFill>
                <a:latin typeface="Arial" panose="020B0604020202020204" pitchFamily="34" charset="0"/>
              </a:defRPr>
            </a:lvl4pPr>
            <a:lvl5pPr marL="2057400" indent="-228600">
              <a:spcBef>
                <a:spcPct val="20000"/>
              </a:spcBef>
              <a:buChar char="»"/>
              <a:tabLst>
                <a:tab pos="2700338" algn="ctr"/>
                <a:tab pos="54006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9pPr>
          </a:lstStyle>
          <a:p>
            <a:pPr>
              <a:spcBef>
                <a:spcPct val="0"/>
              </a:spcBef>
              <a:buFontTx/>
              <a:buNone/>
            </a:pPr>
            <a:r>
              <a:rPr lang="es-ES_tradnl" altLang="gl-ES" sz="2400" b="1">
                <a:latin typeface="Calibri" panose="020F0502020204030204" pitchFamily="34" charset="0"/>
                <a:cs typeface="Times New Roman" panose="02020603050405020304" pitchFamily="18" charset="0"/>
              </a:rPr>
              <a:t>RÍO LOR</a:t>
            </a:r>
            <a:endParaRPr lang="gl-ES" altLang="gl-ES" sz="2400" b="1">
              <a:latin typeface="Calibri" panose="020F0502020204030204" pitchFamily="34" charset="0"/>
            </a:endParaRPr>
          </a:p>
          <a:p>
            <a:pPr>
              <a:spcBef>
                <a:spcPct val="0"/>
              </a:spcBef>
              <a:buFontTx/>
              <a:buNone/>
            </a:pPr>
            <a:r>
              <a:rPr lang="es-ES_tradnl" altLang="gl-ES" sz="1800" b="1">
                <a:latin typeface="Calibri" panose="020F0502020204030204" pitchFamily="34" charset="0"/>
                <a:cs typeface="Times New Roman" panose="02020603050405020304" pitchFamily="18" charset="0"/>
              </a:rPr>
              <a:t>Nace nos montes do Cebreiro e ten como cabeceiras os regatos Fonlor (que nace no Cebreiro), Fonte Grande e Brañuelas (que baixan da serra do Courel). Ten un percorrido de 50 km por terreos do Courel e desemboca no Sil en Augasmestas (Castro) entre Quiroga e A Pobra do Brollón. Discorre case sempre encaixado entre ribeiras escarpadas cubertas dunha variada vexetación autóctona.</a:t>
            </a:r>
            <a:endParaRPr lang="gl-ES" altLang="gl-ES" sz="1800" b="1">
              <a:latin typeface="Calibri" panose="020F0502020204030204" pitchFamily="34" charset="0"/>
            </a:endParaRPr>
          </a:p>
          <a:p>
            <a:pPr>
              <a:spcBef>
                <a:spcPct val="0"/>
              </a:spcBef>
              <a:buFontTx/>
              <a:buNone/>
            </a:pPr>
            <a:r>
              <a:rPr lang="es-ES_tradnl" altLang="gl-ES" sz="1800" b="1">
                <a:latin typeface="Calibri" panose="020F0502020204030204" pitchFamily="34" charset="0"/>
                <a:cs typeface="Times New Roman" panose="02020603050405020304" pitchFamily="18" charset="0"/>
              </a:rPr>
              <a:t>Recolle pola esquerda numerosos regos que baixan das abas occidentais da serra do Courel: Mazo, Faro, Moreira, Muíñelo, Barxa, A Veiga, Carballido, Inferno...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01" y="196613"/>
            <a:ext cx="4817446" cy="6423261"/>
          </a:xfrm>
          <a:prstGeom prst="rect">
            <a:avLst/>
          </a:prstGeom>
        </p:spPr>
      </p:pic>
    </p:spTree>
    <p:extLst>
      <p:ext uri="{BB962C8B-B14F-4D97-AF65-F5344CB8AC3E}">
        <p14:creationId xmlns:p14="http://schemas.microsoft.com/office/powerpoint/2010/main" val="338366036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fonte-f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5003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6"/>
          <p:cNvSpPr txBox="1">
            <a:spLocks noChangeArrowheads="1"/>
          </p:cNvSpPr>
          <p:nvPr/>
        </p:nvSpPr>
        <p:spPr bwMode="auto">
          <a:xfrm>
            <a:off x="5076825" y="115888"/>
            <a:ext cx="2016125" cy="5254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Fonte do Cervo na Devesa de Rogueira</a:t>
            </a:r>
          </a:p>
        </p:txBody>
      </p:sp>
      <p:pic>
        <p:nvPicPr>
          <p:cNvPr id="60420" name="Picture 4" descr="R-Rogueira-Courel-13-2-10"/>
          <p:cNvPicPr>
            <a:picLocks noChangeAspect="1" noChangeArrowheads="1"/>
          </p:cNvPicPr>
          <p:nvPr/>
        </p:nvPicPr>
        <p:blipFill>
          <a:blip r:embed="rId3">
            <a:lum contrast="12000"/>
            <a:extLst>
              <a:ext uri="{28A0092B-C50C-407E-A947-70E740481C1C}">
                <a14:useLocalDpi xmlns:a14="http://schemas.microsoft.com/office/drawing/2010/main" val="0"/>
              </a:ext>
            </a:extLst>
          </a:blip>
          <a:srcRect r="8276"/>
          <a:stretch>
            <a:fillRect/>
          </a:stretch>
        </p:blipFill>
        <p:spPr bwMode="auto">
          <a:xfrm>
            <a:off x="30163" y="3443288"/>
            <a:ext cx="49815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2"/>
          <p:cNvSpPr txBox="1">
            <a:spLocks noChangeArrowheads="1"/>
          </p:cNvSpPr>
          <p:nvPr/>
        </p:nvSpPr>
        <p:spPr bwMode="auto">
          <a:xfrm>
            <a:off x="0" y="6453188"/>
            <a:ext cx="1770063"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Rego da Rogueira</a:t>
            </a:r>
          </a:p>
        </p:txBody>
      </p:sp>
      <p:pic>
        <p:nvPicPr>
          <p:cNvPr id="60422" name="Picture 6" descr="fervenza-Folgos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836613"/>
            <a:ext cx="39497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7"/>
          <p:cNvSpPr txBox="1">
            <a:spLocks noChangeArrowheads="1"/>
          </p:cNvSpPr>
          <p:nvPr/>
        </p:nvSpPr>
        <p:spPr bwMode="auto">
          <a:xfrm>
            <a:off x="5364163" y="6219825"/>
            <a:ext cx="2233612" cy="5254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en Folgoso, nun afluente do Lor.</a:t>
            </a:r>
          </a:p>
        </p:txBody>
      </p:sp>
    </p:spTree>
    <p:extLst>
      <p:ext uri="{BB962C8B-B14F-4D97-AF65-F5344CB8AC3E}">
        <p14:creationId xmlns:p14="http://schemas.microsoft.com/office/powerpoint/2010/main" val="335709107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or-pon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48750" cy="678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uadroTexto 2"/>
          <p:cNvSpPr txBox="1">
            <a:spLocks noChangeArrowheads="1"/>
          </p:cNvSpPr>
          <p:nvPr/>
        </p:nvSpPr>
        <p:spPr bwMode="auto">
          <a:xfrm>
            <a:off x="1" y="6396443"/>
            <a:ext cx="2038315" cy="306387"/>
          </a:xfrm>
          <a:prstGeom prst="rect">
            <a:avLst/>
          </a:prstGeom>
          <a:solidFill>
            <a:srgbClr val="E9DAA1"/>
          </a:solidFill>
          <a:ln>
            <a:noFill/>
          </a:ln>
        </p:spPr>
        <p:txBody>
          <a:bodyPr wrap="square">
            <a:spAutoFit/>
          </a:bodyPr>
          <a:lstStyle>
            <a:lvl1pPr>
              <a:spcBef>
                <a:spcPct val="20000"/>
              </a:spcBef>
              <a:buChar char="•"/>
              <a:tabLst>
                <a:tab pos="2700338" algn="ctr"/>
                <a:tab pos="3302000" algn="ctr"/>
                <a:tab pos="5400675" algn="r"/>
              </a:tabLst>
              <a:defRPr sz="3200">
                <a:solidFill>
                  <a:schemeClr val="tx1"/>
                </a:solidFill>
                <a:latin typeface="Arial" panose="020B0604020202020204" pitchFamily="34" charset="0"/>
              </a:defRPr>
            </a:lvl1pPr>
            <a:lvl2pPr marL="742950" indent="-285750">
              <a:spcBef>
                <a:spcPct val="20000"/>
              </a:spcBef>
              <a:buChar char="–"/>
              <a:tabLst>
                <a:tab pos="2700338" algn="ctr"/>
                <a:tab pos="3302000" algn="ctr"/>
                <a:tab pos="5400675" algn="r"/>
              </a:tabLst>
              <a:defRPr sz="2800">
                <a:solidFill>
                  <a:schemeClr val="tx1"/>
                </a:solidFill>
                <a:latin typeface="Arial" panose="020B0604020202020204" pitchFamily="34" charset="0"/>
              </a:defRPr>
            </a:lvl2pPr>
            <a:lvl3pPr marL="1143000" indent="-228600">
              <a:spcBef>
                <a:spcPct val="20000"/>
              </a:spcBef>
              <a:buChar char="•"/>
              <a:tabLst>
                <a:tab pos="2700338" algn="ctr"/>
                <a:tab pos="3302000" algn="ctr"/>
                <a:tab pos="5400675" algn="r"/>
              </a:tabLst>
              <a:defRPr sz="2400">
                <a:solidFill>
                  <a:schemeClr val="tx1"/>
                </a:solidFill>
                <a:latin typeface="Arial" panose="020B0604020202020204" pitchFamily="34" charset="0"/>
              </a:defRPr>
            </a:lvl3pPr>
            <a:lvl4pPr marL="1600200" indent="-228600">
              <a:spcBef>
                <a:spcPct val="20000"/>
              </a:spcBef>
              <a:buChar char="–"/>
              <a:tabLst>
                <a:tab pos="2700338" algn="ctr"/>
                <a:tab pos="3302000" algn="ctr"/>
                <a:tab pos="5400675" algn="r"/>
              </a:tabLst>
              <a:defRPr sz="2000">
                <a:solidFill>
                  <a:schemeClr val="tx1"/>
                </a:solidFill>
                <a:latin typeface="Arial" panose="020B0604020202020204" pitchFamily="34" charset="0"/>
              </a:defRPr>
            </a:lvl4pPr>
            <a:lvl5pPr marL="2057400" indent="-228600">
              <a:spcBef>
                <a:spcPct val="20000"/>
              </a:spcBef>
              <a:buChar char="»"/>
              <a:tabLst>
                <a:tab pos="2700338" algn="ctr"/>
                <a:tab pos="3302000" algn="ctr"/>
                <a:tab pos="54006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700338" algn="ctr"/>
                <a:tab pos="3302000" algn="ctr"/>
                <a:tab pos="54006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700338" algn="ctr"/>
                <a:tab pos="3302000" algn="ctr"/>
                <a:tab pos="54006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700338" algn="ctr"/>
                <a:tab pos="3302000" algn="ctr"/>
                <a:tab pos="54006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700338" algn="ctr"/>
                <a:tab pos="3302000" algn="ctr"/>
                <a:tab pos="5400675" algn="r"/>
              </a:tabLst>
              <a:defRPr sz="2000">
                <a:solidFill>
                  <a:schemeClr val="tx1"/>
                </a:solidFill>
                <a:latin typeface="Arial" panose="020B0604020202020204" pitchFamily="34" charset="0"/>
              </a:defRPr>
            </a:lvl9pPr>
          </a:lstStyle>
          <a:p>
            <a:pPr>
              <a:spcBef>
                <a:spcPct val="0"/>
              </a:spcBef>
              <a:buFontTx/>
              <a:buNone/>
            </a:pPr>
            <a:r>
              <a:rPr lang="pt-BR" altLang="gl-ES" sz="1400" b="1">
                <a:latin typeface="Calibri" panose="020F0502020204030204" pitchFamily="34" charset="0"/>
                <a:cs typeface="Times New Roman" panose="02020603050405020304" pitchFamily="18" charset="0"/>
              </a:rPr>
              <a:t>Pontella sobre o Lor.</a:t>
            </a:r>
            <a:endParaRPr lang="gl-ES" altLang="gl-ES" sz="1400" b="1">
              <a:latin typeface="Calibri" panose="020F0502020204030204" pitchFamily="34" charset="0"/>
            </a:endParaRPr>
          </a:p>
        </p:txBody>
      </p:sp>
    </p:spTree>
    <p:extLst>
      <p:ext uri="{BB962C8B-B14F-4D97-AF65-F5344CB8AC3E}">
        <p14:creationId xmlns:p14="http://schemas.microsoft.com/office/powerpoint/2010/main" val="178291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01558" y="3615846"/>
            <a:ext cx="3394953" cy="2554545"/>
          </a:xfrm>
          <a:prstGeom prst="rect">
            <a:avLst/>
          </a:prstGeom>
          <a:solidFill>
            <a:srgbClr val="E9DAA1"/>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000" b="1">
                <a:latin typeface="Calibri" panose="020F0502020204030204" pitchFamily="34" charset="0"/>
                <a:ea typeface="Times New Roman" panose="02020603050405020304" pitchFamily="18" charset="0"/>
                <a:cs typeface="Arial" panose="020B0604020202020204" pitchFamily="34" charset="0"/>
              </a:rPr>
              <a:t>Esténdese desde O Cebreiro ata o val do Sil seguindo a dirección NE-SO. </a:t>
            </a:r>
          </a:p>
          <a:p>
            <a:pPr>
              <a:spcBef>
                <a:spcPct val="0"/>
              </a:spcBef>
              <a:buFontTx/>
              <a:buNone/>
            </a:pPr>
            <a:r>
              <a:rPr lang="pt-BR" altLang="gl-ES" sz="2000" b="1">
                <a:latin typeface="Calibri" panose="020F0502020204030204" pitchFamily="34" charset="0"/>
                <a:ea typeface="Times New Roman" panose="02020603050405020304" pitchFamily="18" charset="0"/>
                <a:cs typeface="Arial" panose="020B0604020202020204" pitchFamily="34" charset="0"/>
              </a:rPr>
              <a:t>Está limitada ao sur polo val do Sil, ao oeste polo río Lor, e polo leste polos vales dos ríos Valcarce, Selmo, Soldón e Quiroga. </a:t>
            </a:r>
          </a:p>
        </p:txBody>
      </p:sp>
      <p:pic>
        <p:nvPicPr>
          <p:cNvPr id="5" name="Picture 3" descr="Courel-n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702" y="0"/>
            <a:ext cx="5102089" cy="682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659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Visuña-Courel-13-2-10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201863"/>
            <a:ext cx="7021513" cy="4678362"/>
          </a:xfrm>
          <a:prstGeom prst="rect">
            <a:avLst/>
          </a:prstGeom>
          <a:solidFill>
            <a:srgbClr val="E9DAA1"/>
          </a:solidFill>
          <a:ln>
            <a:noFill/>
          </a:ln>
        </p:spPr>
      </p:pic>
      <p:sp>
        <p:nvSpPr>
          <p:cNvPr id="68611" name="Text Box 4"/>
          <p:cNvSpPr txBox="1">
            <a:spLocks noChangeArrowheads="1"/>
          </p:cNvSpPr>
          <p:nvPr/>
        </p:nvSpPr>
        <p:spPr bwMode="auto">
          <a:xfrm>
            <a:off x="161925" y="6021388"/>
            <a:ext cx="1673225" cy="7413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Río Visuña, unha das cabeceiras do Selmo.</a:t>
            </a:r>
          </a:p>
        </p:txBody>
      </p:sp>
      <p:sp>
        <p:nvSpPr>
          <p:cNvPr id="68612" name="Rectangle 5"/>
          <p:cNvSpPr>
            <a:spLocks noChangeArrowheads="1"/>
          </p:cNvSpPr>
          <p:nvPr/>
        </p:nvSpPr>
        <p:spPr bwMode="auto">
          <a:xfrm>
            <a:off x="0" y="0"/>
            <a:ext cx="9144000" cy="2123658"/>
          </a:xfrm>
          <a:prstGeom prst="rect">
            <a:avLst/>
          </a:prstGeom>
          <a:solidFill>
            <a:srgbClr val="E9DAA1"/>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400" b="1">
                <a:latin typeface="Calibri" panose="020F0502020204030204" pitchFamily="34" charset="0"/>
                <a:cs typeface="Times New Roman" panose="02020603050405020304" pitchFamily="18" charset="0"/>
              </a:rPr>
              <a:t>RÍO SELMO</a:t>
            </a:r>
            <a:r>
              <a:rPr lang="gl-ES" altLang="gl-ES" sz="2400" b="1">
                <a:latin typeface="Calibri" panose="020F0502020204030204" pitchFamily="34" charset="0"/>
                <a:cs typeface="Times New Roman" panose="02020603050405020304" pitchFamily="18" charset="0"/>
              </a:rPr>
              <a:t> </a:t>
            </a:r>
            <a:endParaRPr lang="gl-ES" altLang="gl-ES" sz="2400" b="1">
              <a:latin typeface="Calibri" panose="020F0502020204030204" pitchFamily="34" charset="0"/>
            </a:endParaRPr>
          </a:p>
          <a:p>
            <a:pPr>
              <a:spcBef>
                <a:spcPct val="0"/>
              </a:spcBef>
              <a:buFontTx/>
              <a:buNone/>
            </a:pPr>
            <a:r>
              <a:rPr lang="gl-ES" altLang="gl-ES" sz="1800" b="1">
                <a:latin typeface="Calibri" panose="020F0502020204030204" pitchFamily="34" charset="0"/>
                <a:cs typeface="Times New Roman" panose="02020603050405020304" pitchFamily="18" charset="0"/>
              </a:rPr>
              <a:t>Nace na aba sur do Pico Formigueiros, </a:t>
            </a:r>
            <a:r>
              <a:rPr lang="gl-ES" altLang="gl-ES" sz="1800" b="1">
                <a:latin typeface="Calibri" panose="020F0502020204030204" pitchFamily="34" charset="0"/>
                <a:ea typeface="Times New Roman" panose="02020603050405020304" pitchFamily="18" charset="0"/>
                <a:cs typeface="Arial" panose="020B0604020202020204" pitchFamily="34" charset="0"/>
              </a:rPr>
              <a:t>da unión do rego </a:t>
            </a:r>
            <a:r>
              <a:rPr lang="gl-ES" altLang="gl-ES" sz="1800" b="1">
                <a:latin typeface="Calibri" panose="020F0502020204030204" pitchFamily="34" charset="0"/>
                <a:cs typeface="Times New Roman" panose="02020603050405020304" pitchFamily="18" charset="0"/>
              </a:rPr>
              <a:t>de Forgas, o rego da Lagoa e o rego dos Chaos e, despois de 8 km de percorrido por terreos do concello de Quiroga, vai morrer ao Sil preto da localidade berciana de Frieira. Sofre un brusco cambio de dirección á altura do Val de Seara que noutros tempos vertía ao río Soldón e, debido a un afundimento da foxa berciana a finais do Terciario, as augas pasaron a verter na cunca do Selmo. </a:t>
            </a:r>
          </a:p>
          <a:p>
            <a:pPr>
              <a:spcBef>
                <a:spcPct val="0"/>
              </a:spcBef>
              <a:buFontTx/>
              <a:buNone/>
            </a:pPr>
            <a:r>
              <a:rPr lang="gl-ES" altLang="gl-ES" sz="1800" b="1">
                <a:latin typeface="Calibri" panose="020F0502020204030204" pitchFamily="34" charset="0"/>
                <a:cs typeface="Times New Roman" panose="02020603050405020304" pitchFamily="18" charset="0"/>
              </a:rPr>
              <a:t>Pincheiras: Vieiros, Fócaro, A Seara, Cavorco da Fervenza Grande, Ferramulín...</a:t>
            </a:r>
            <a:endParaRPr lang="gl-ES" altLang="gl-ES" sz="1800" b="1">
              <a:latin typeface="Calibri" panose="020F0502020204030204" pitchFamily="34" charset="0"/>
            </a:endParaRPr>
          </a:p>
        </p:txBody>
      </p:sp>
    </p:spTree>
    <p:extLst>
      <p:ext uri="{BB962C8B-B14F-4D97-AF65-F5344CB8AC3E}">
        <p14:creationId xmlns:p14="http://schemas.microsoft.com/office/powerpoint/2010/main" val="204498438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rego Murelos Courel-13-2-10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446088"/>
            <a:ext cx="44592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2"/>
          <p:cNvSpPr txBox="1">
            <a:spLocks noChangeArrowheads="1"/>
          </p:cNvSpPr>
          <p:nvPr/>
        </p:nvSpPr>
        <p:spPr bwMode="auto">
          <a:xfrm>
            <a:off x="107950" y="6521450"/>
            <a:ext cx="2808288"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no Rego de Murelos</a:t>
            </a:r>
          </a:p>
        </p:txBody>
      </p:sp>
      <p:sp>
        <p:nvSpPr>
          <p:cNvPr id="69636" name="Text Box 2"/>
          <p:cNvSpPr txBox="1">
            <a:spLocks noChangeArrowheads="1"/>
          </p:cNvSpPr>
          <p:nvPr/>
        </p:nvSpPr>
        <p:spPr bwMode="auto">
          <a:xfrm>
            <a:off x="4591050" y="6515100"/>
            <a:ext cx="4454525" cy="311150"/>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de Fócaro, na Seara, nun afluente do Murelos.</a:t>
            </a:r>
          </a:p>
        </p:txBody>
      </p:sp>
      <p:pic>
        <p:nvPicPr>
          <p:cNvPr id="69637" name="Picture 3" descr="Fócaro-Courel-13-2-10 (1)"/>
          <p:cNvPicPr>
            <a:picLocks noChangeAspect="1" noChangeArrowheads="1"/>
          </p:cNvPicPr>
          <p:nvPr/>
        </p:nvPicPr>
        <p:blipFill>
          <a:blip r:embed="rId3">
            <a:extLst>
              <a:ext uri="{28A0092B-C50C-407E-A947-70E740481C1C}">
                <a14:useLocalDpi xmlns:a14="http://schemas.microsoft.com/office/drawing/2010/main" val="0"/>
              </a:ext>
            </a:extLst>
          </a:blip>
          <a:srcRect t="7870"/>
          <a:stretch>
            <a:fillRect/>
          </a:stretch>
        </p:blipFill>
        <p:spPr bwMode="auto">
          <a:xfrm>
            <a:off x="4572000" y="247650"/>
            <a:ext cx="44735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379581"/>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66675" y="5727700"/>
            <a:ext cx="1768475"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na Seara</a:t>
            </a:r>
          </a:p>
        </p:txBody>
      </p:sp>
      <p:pic>
        <p:nvPicPr>
          <p:cNvPr id="70659" name="Picture 3" descr="Selmo-A Seara-Courel-13-2-10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08050"/>
            <a:ext cx="424815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2"/>
          <p:cNvSpPr txBox="1">
            <a:spLocks noChangeArrowheads="1"/>
          </p:cNvSpPr>
          <p:nvPr/>
        </p:nvSpPr>
        <p:spPr bwMode="auto">
          <a:xfrm>
            <a:off x="4427538" y="6435725"/>
            <a:ext cx="1944687" cy="3095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en Vieiros</a:t>
            </a:r>
          </a:p>
        </p:txBody>
      </p:sp>
      <p:pic>
        <p:nvPicPr>
          <p:cNvPr id="70661" name="Picture 3" descr="vieiros-cour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88913"/>
            <a:ext cx="46767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5413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selmo-vieiros (4)"/>
          <p:cNvPicPr>
            <a:picLocks noChangeAspect="1" noChangeArrowheads="1"/>
          </p:cNvPicPr>
          <p:nvPr/>
        </p:nvPicPr>
        <p:blipFill>
          <a:blip r:embed="rId2">
            <a:extLst>
              <a:ext uri="{28A0092B-C50C-407E-A947-70E740481C1C}">
                <a14:useLocalDpi xmlns:a14="http://schemas.microsoft.com/office/drawing/2010/main" val="0"/>
              </a:ext>
            </a:extLst>
          </a:blip>
          <a:srcRect l="11555" r="9332"/>
          <a:stretch>
            <a:fillRect/>
          </a:stretch>
        </p:blipFill>
        <p:spPr bwMode="auto">
          <a:xfrm>
            <a:off x="5050619" y="115887"/>
            <a:ext cx="4001678" cy="37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2"/>
          <p:cNvSpPr txBox="1">
            <a:spLocks noChangeArrowheads="1"/>
          </p:cNvSpPr>
          <p:nvPr/>
        </p:nvSpPr>
        <p:spPr bwMode="auto">
          <a:xfrm>
            <a:off x="2727697" y="2440984"/>
            <a:ext cx="2068039" cy="525401"/>
          </a:xfrm>
          <a:prstGeom prst="rect">
            <a:avLst/>
          </a:prstGeom>
          <a:solidFill>
            <a:srgbClr val="E9DAA1"/>
          </a:solidFill>
          <a:ln>
            <a:noFill/>
          </a:ln>
          <a:effec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no Selmo, preto de Vieiros.</a:t>
            </a:r>
          </a:p>
        </p:txBody>
      </p:sp>
      <p:pic>
        <p:nvPicPr>
          <p:cNvPr id="71686" name="Picture 2" descr="cavorca-ferramulin (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113493"/>
            <a:ext cx="4988769" cy="374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 Box 4"/>
          <p:cNvSpPr txBox="1">
            <a:spLocks noChangeArrowheads="1"/>
          </p:cNvSpPr>
          <p:nvPr/>
        </p:nvSpPr>
        <p:spPr bwMode="auto">
          <a:xfrm>
            <a:off x="5136204" y="6149604"/>
            <a:ext cx="2224290" cy="525401"/>
          </a:xfrm>
          <a:prstGeom prst="rect">
            <a:avLst/>
          </a:prstGeom>
          <a:solidFill>
            <a:srgbClr val="E9DAA1"/>
          </a:solidFill>
          <a:ln>
            <a:noFill/>
          </a:ln>
          <a:effec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Carvorco da Fervenza Grande. Hórreos.</a:t>
            </a:r>
          </a:p>
        </p:txBody>
      </p:sp>
    </p:spTree>
    <p:extLst>
      <p:ext uri="{BB962C8B-B14F-4D97-AF65-F5344CB8AC3E}">
        <p14:creationId xmlns:p14="http://schemas.microsoft.com/office/powerpoint/2010/main" val="335856761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5850"/>
            <a:ext cx="9144000" cy="5772150"/>
          </a:xfrm>
          <a:prstGeom prst="rect">
            <a:avLst/>
          </a:prstGeom>
        </p:spPr>
      </p:pic>
      <p:sp>
        <p:nvSpPr>
          <p:cNvPr id="64515" name="Text Box 2"/>
          <p:cNvSpPr txBox="1">
            <a:spLocks noChangeArrowheads="1"/>
          </p:cNvSpPr>
          <p:nvPr/>
        </p:nvSpPr>
        <p:spPr bwMode="auto">
          <a:xfrm>
            <a:off x="0" y="0"/>
            <a:ext cx="9144000" cy="1292662"/>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gl-ES" sz="2400" b="1">
                <a:latin typeface="Calibri" panose="020F0502020204030204" pitchFamily="34" charset="0"/>
              </a:rPr>
              <a:t>RÍO SOLDÓN </a:t>
            </a:r>
            <a:endParaRPr lang="gl-ES" altLang="gl-ES" sz="2400" b="1">
              <a:latin typeface="Calibri" panose="020F0502020204030204" pitchFamily="34" charset="0"/>
            </a:endParaRPr>
          </a:p>
          <a:p>
            <a:pPr>
              <a:spcBef>
                <a:spcPct val="0"/>
              </a:spcBef>
              <a:buFontTx/>
              <a:buNone/>
            </a:pPr>
            <a:r>
              <a:rPr lang="es-ES_tradnl" altLang="gl-ES" sz="1800" b="1">
                <a:latin typeface="Calibri" panose="020F0502020204030204" pitchFamily="34" charset="0"/>
              </a:rPr>
              <a:t>Nace en A Seara pola confluencia de numerosos regos que baixan da serra da Roxa Longa (Serra do Courel) e a dos Cabalos. Percorre terras dos concellos do Courel e Quiroga e desemboca no Sil en Paradaseca. </a:t>
            </a:r>
            <a:endParaRPr lang="gl-ES" altLang="gl-ES" sz="1800" b="1">
              <a:latin typeface="Calibri" panose="020F0502020204030204" pitchFamily="34" charset="0"/>
            </a:endParaRPr>
          </a:p>
        </p:txBody>
      </p:sp>
    </p:spTree>
    <p:extLst>
      <p:ext uri="{BB962C8B-B14F-4D97-AF65-F5344CB8AC3E}">
        <p14:creationId xmlns:p14="http://schemas.microsoft.com/office/powerpoint/2010/main" val="157651150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5"/>
          <p:cNvSpPr>
            <a:spLocks noChangeArrowheads="1"/>
          </p:cNvSpPr>
          <p:nvPr/>
        </p:nvSpPr>
        <p:spPr bwMode="auto">
          <a:xfrm>
            <a:off x="107004" y="198301"/>
            <a:ext cx="3589506" cy="4062651"/>
          </a:xfrm>
          <a:prstGeom prst="rect">
            <a:avLst/>
          </a:prstGeom>
          <a:solidFill>
            <a:srgbClr val="E9DAA1"/>
          </a:solidFill>
          <a:ln>
            <a:noFill/>
          </a:ln>
        </p:spPr>
        <p:txBody>
          <a:bodyPr wrap="square" anchor="ctr">
            <a:spAutoFit/>
          </a:bodyPr>
          <a:lstStyle>
            <a:lvl1pPr>
              <a:spcBef>
                <a:spcPct val="20000"/>
              </a:spcBef>
              <a:buChar char="•"/>
              <a:tabLst>
                <a:tab pos="2700338" algn="ctr"/>
                <a:tab pos="5400675" algn="r"/>
              </a:tabLst>
              <a:defRPr sz="3200">
                <a:solidFill>
                  <a:schemeClr val="tx1"/>
                </a:solidFill>
                <a:latin typeface="Arial" panose="020B0604020202020204" pitchFamily="34" charset="0"/>
              </a:defRPr>
            </a:lvl1pPr>
            <a:lvl2pPr marL="742950" indent="-285750">
              <a:spcBef>
                <a:spcPct val="20000"/>
              </a:spcBef>
              <a:buChar char="–"/>
              <a:tabLst>
                <a:tab pos="2700338" algn="ctr"/>
                <a:tab pos="5400675" algn="r"/>
              </a:tabLst>
              <a:defRPr sz="2800">
                <a:solidFill>
                  <a:schemeClr val="tx1"/>
                </a:solidFill>
                <a:latin typeface="Arial" panose="020B0604020202020204" pitchFamily="34" charset="0"/>
              </a:defRPr>
            </a:lvl2pPr>
            <a:lvl3pPr marL="1143000" indent="-228600">
              <a:spcBef>
                <a:spcPct val="20000"/>
              </a:spcBef>
              <a:buChar char="•"/>
              <a:tabLst>
                <a:tab pos="2700338" algn="ctr"/>
                <a:tab pos="5400675" algn="r"/>
              </a:tabLst>
              <a:defRPr sz="2400">
                <a:solidFill>
                  <a:schemeClr val="tx1"/>
                </a:solidFill>
                <a:latin typeface="Arial" panose="020B0604020202020204" pitchFamily="34" charset="0"/>
              </a:defRPr>
            </a:lvl3pPr>
            <a:lvl4pPr marL="1600200" indent="-228600">
              <a:spcBef>
                <a:spcPct val="20000"/>
              </a:spcBef>
              <a:buChar char="–"/>
              <a:tabLst>
                <a:tab pos="2700338" algn="ctr"/>
                <a:tab pos="5400675" algn="r"/>
              </a:tabLst>
              <a:defRPr sz="2000">
                <a:solidFill>
                  <a:schemeClr val="tx1"/>
                </a:solidFill>
                <a:latin typeface="Arial" panose="020B0604020202020204" pitchFamily="34" charset="0"/>
              </a:defRPr>
            </a:lvl4pPr>
            <a:lvl5pPr marL="2057400" indent="-228600">
              <a:spcBef>
                <a:spcPct val="20000"/>
              </a:spcBef>
              <a:buChar char="»"/>
              <a:tabLst>
                <a:tab pos="2700338" algn="ctr"/>
                <a:tab pos="5400675"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700338" algn="ctr"/>
                <a:tab pos="5400675" algn="r"/>
              </a:tabLst>
              <a:defRPr sz="2000">
                <a:solidFill>
                  <a:schemeClr val="tx1"/>
                </a:solidFill>
                <a:latin typeface="Arial" panose="020B0604020202020204" pitchFamily="34" charset="0"/>
              </a:defRPr>
            </a:lvl9pPr>
          </a:lstStyle>
          <a:p>
            <a:pPr>
              <a:spcBef>
                <a:spcPct val="0"/>
              </a:spcBef>
              <a:buFontTx/>
              <a:buNone/>
            </a:pPr>
            <a:r>
              <a:rPr lang="es-ES_tradnl" altLang="gl-ES" sz="2400" b="1">
                <a:latin typeface="Calibri" panose="020F0502020204030204" pitchFamily="34" charset="0"/>
                <a:cs typeface="Times New Roman" panose="02020603050405020304" pitchFamily="18" charset="0"/>
              </a:rPr>
              <a:t>RÍO QUIROGA</a:t>
            </a:r>
            <a:endParaRPr lang="gl-ES" altLang="gl-ES" sz="2400" b="1">
              <a:latin typeface="Calibri" panose="020F0502020204030204" pitchFamily="34" charset="0"/>
            </a:endParaRPr>
          </a:p>
          <a:p>
            <a:pPr>
              <a:spcBef>
                <a:spcPct val="0"/>
              </a:spcBef>
              <a:buFontTx/>
              <a:buNone/>
            </a:pPr>
            <a:r>
              <a:rPr lang="es-ES_tradnl" altLang="gl-ES" sz="1800" b="1">
                <a:latin typeface="Calibri" panose="020F0502020204030204" pitchFamily="34" charset="0"/>
                <a:cs typeface="Times New Roman" panose="02020603050405020304" pitchFamily="18" charset="0"/>
              </a:rPr>
              <a:t>Nace na cara sudoeste do Pía Páxaro, preto da aldea de Vilarbacú, e fórmase coa confluencia do Rego de Porto Mourelos ou Vilarbacú e o de Pacios. Percorre un total de 24 km sempre dentro do Concello de Quiroga e desemboca no Sil preto da capital municipal. Os afluentes principais son Ferreiriño, As Forcadiña e Regueira.. </a:t>
            </a:r>
            <a:endParaRPr lang="gl-ES" altLang="gl-ES" sz="1800" b="1">
              <a:latin typeface="Calibri" panose="020F0502020204030204" pitchFamily="34" charset="0"/>
            </a:endParaRPr>
          </a:p>
          <a:p>
            <a:pPr>
              <a:spcBef>
                <a:spcPct val="0"/>
              </a:spcBef>
              <a:buFontTx/>
              <a:buNone/>
            </a:pPr>
            <a:r>
              <a:rPr lang="es-ES_tradnl" altLang="gl-ES" sz="1800" b="1">
                <a:latin typeface="Calibri" panose="020F0502020204030204" pitchFamily="34" charset="0"/>
                <a:cs typeface="Times New Roman" panose="02020603050405020304" pitchFamily="18" charset="0"/>
              </a:rPr>
              <a:t>Pincheiras: A Pedriña (Cruz de Outeiro), A Ola (Besaredonda).</a:t>
            </a:r>
            <a:endParaRPr lang="es-ES_tradnl" altLang="gl-ES" sz="1800" b="1">
              <a:latin typeface="Calibri" panose="020F0502020204030204" pitchFamily="34" charset="0"/>
            </a:endParaRPr>
          </a:p>
        </p:txBody>
      </p:sp>
      <p:pic>
        <p:nvPicPr>
          <p:cNvPr id="3" name="Picture 5" descr="PEDRIÑA-CRUZ-OUTEIRO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741"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809345" y="6060231"/>
            <a:ext cx="1887165" cy="525462"/>
          </a:xfrm>
          <a:prstGeom prst="rect">
            <a:avLst/>
          </a:prstGeom>
          <a:solidFill>
            <a:srgbClr val="E9DAA1"/>
          </a:solidFill>
          <a:ln>
            <a:noFill/>
          </a:ln>
          <a:effec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ES" altLang="gl-ES" sz="1400" b="1">
                <a:latin typeface="Calibri" panose="020F0502020204030204" pitchFamily="34" charset="0"/>
              </a:rPr>
              <a:t>Pincheira da Pedriña na Cruz de Outeiro.</a:t>
            </a:r>
          </a:p>
        </p:txBody>
      </p:sp>
    </p:spTree>
    <p:extLst>
      <p:ext uri="{BB962C8B-B14F-4D97-AF65-F5344CB8AC3E}">
        <p14:creationId xmlns:p14="http://schemas.microsoft.com/office/powerpoint/2010/main" val="89058791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Ola do Pombar 12-12-09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0" y="6453188"/>
            <a:ext cx="3097213"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gl-ES" sz="1400" b="1">
                <a:latin typeface="Calibri" panose="020F0502020204030204" pitchFamily="34" charset="0"/>
              </a:rPr>
              <a:t>Pincheira da Ola na Cruz de Outeiro.</a:t>
            </a:r>
          </a:p>
        </p:txBody>
      </p:sp>
    </p:spTree>
    <p:extLst>
      <p:ext uri="{BB962C8B-B14F-4D97-AF65-F5344CB8AC3E}">
        <p14:creationId xmlns:p14="http://schemas.microsoft.com/office/powerpoint/2010/main" val="121173426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0083"/>
            <a:ext cx="9144000" cy="6217917"/>
          </a:xfrm>
          <a:prstGeom prst="rect">
            <a:avLst/>
          </a:prstGeom>
        </p:spPr>
      </p:pic>
      <p:sp>
        <p:nvSpPr>
          <p:cNvPr id="37890" name="Text Box 2"/>
          <p:cNvSpPr txBox="1">
            <a:spLocks noChangeArrowheads="1"/>
          </p:cNvSpPr>
          <p:nvPr/>
        </p:nvSpPr>
        <p:spPr bwMode="auto">
          <a:xfrm>
            <a:off x="0" y="6334780"/>
            <a:ext cx="2895666" cy="523220"/>
          </a:xfrm>
          <a:prstGeom prst="rect">
            <a:avLst/>
          </a:prstGeom>
          <a:solidFill>
            <a:srgbClr val="E9DAA1"/>
          </a:solidFill>
          <a:ln>
            <a:noFill/>
          </a:ln>
        </p:spPr>
        <p:txBody>
          <a:bodyPr wrap="square">
            <a:spAutoFit/>
          </a:bodyPr>
          <a:lstStyle>
            <a:lvl1pPr eaLnBrk="0" hangingPunct="0">
              <a:defRPr sz="1400">
                <a:solidFill>
                  <a:schemeClr val="bg1"/>
                </a:solidFill>
                <a:latin typeface="Arial Rounded MT Bold" pitchFamily="34" charset="0"/>
              </a:defRPr>
            </a:lvl1pPr>
            <a:lvl2pPr marL="742950" indent="-285750" eaLnBrk="0" hangingPunct="0">
              <a:defRPr sz="1400">
                <a:solidFill>
                  <a:schemeClr val="bg1"/>
                </a:solidFill>
                <a:latin typeface="Arial Rounded MT Bold" pitchFamily="34" charset="0"/>
              </a:defRPr>
            </a:lvl2pPr>
            <a:lvl3pPr marL="1143000" indent="-228600" eaLnBrk="0" hangingPunct="0">
              <a:defRPr sz="1400">
                <a:solidFill>
                  <a:schemeClr val="bg1"/>
                </a:solidFill>
                <a:latin typeface="Arial Rounded MT Bold" pitchFamily="34" charset="0"/>
              </a:defRPr>
            </a:lvl3pPr>
            <a:lvl4pPr marL="1600200" indent="-228600" eaLnBrk="0" hangingPunct="0">
              <a:defRPr sz="1400">
                <a:solidFill>
                  <a:schemeClr val="bg1"/>
                </a:solidFill>
                <a:latin typeface="Arial Rounded MT Bold" pitchFamily="34" charset="0"/>
              </a:defRPr>
            </a:lvl4pPr>
            <a:lvl5pPr marL="2057400" indent="-228600" eaLnBrk="0" hangingPunct="0">
              <a:defRPr sz="1400">
                <a:solidFill>
                  <a:schemeClr val="bg1"/>
                </a:solidFill>
                <a:latin typeface="Arial Rounded MT Bold" pitchFamily="34" charset="0"/>
              </a:defRPr>
            </a:lvl5pPr>
            <a:lvl6pPr marL="2514600" indent="-228600" eaLnBrk="0" fontAlgn="base" hangingPunct="0">
              <a:spcBef>
                <a:spcPct val="0"/>
              </a:spcBef>
              <a:spcAft>
                <a:spcPct val="0"/>
              </a:spcAft>
              <a:defRPr sz="1400">
                <a:solidFill>
                  <a:schemeClr val="bg1"/>
                </a:solidFill>
                <a:latin typeface="Arial Rounded MT Bold" pitchFamily="34" charset="0"/>
              </a:defRPr>
            </a:lvl6pPr>
            <a:lvl7pPr marL="2971800" indent="-228600" eaLnBrk="0" fontAlgn="base" hangingPunct="0">
              <a:spcBef>
                <a:spcPct val="0"/>
              </a:spcBef>
              <a:spcAft>
                <a:spcPct val="0"/>
              </a:spcAft>
              <a:defRPr sz="1400">
                <a:solidFill>
                  <a:schemeClr val="bg1"/>
                </a:solidFill>
                <a:latin typeface="Arial Rounded MT Bold" pitchFamily="34" charset="0"/>
              </a:defRPr>
            </a:lvl7pPr>
            <a:lvl8pPr marL="3429000" indent="-228600" eaLnBrk="0" fontAlgn="base" hangingPunct="0">
              <a:spcBef>
                <a:spcPct val="0"/>
              </a:spcBef>
              <a:spcAft>
                <a:spcPct val="0"/>
              </a:spcAft>
              <a:defRPr sz="1400">
                <a:solidFill>
                  <a:schemeClr val="bg1"/>
                </a:solidFill>
                <a:latin typeface="Arial Rounded MT Bold" pitchFamily="34" charset="0"/>
              </a:defRPr>
            </a:lvl8pPr>
            <a:lvl9pPr marL="3886200" indent="-228600" eaLnBrk="0" fontAlgn="base" hangingPunct="0">
              <a:spcBef>
                <a:spcPct val="0"/>
              </a:spcBef>
              <a:spcAft>
                <a:spcPct val="0"/>
              </a:spcAft>
              <a:defRPr sz="1400">
                <a:solidFill>
                  <a:schemeClr val="bg1"/>
                </a:solidFill>
                <a:latin typeface="Arial Rounded MT Bold" pitchFamily="34" charset="0"/>
              </a:defRPr>
            </a:lvl9pPr>
          </a:lstStyle>
          <a:p>
            <a:pPr eaLnBrk="1" hangingPunct="1"/>
            <a:r>
              <a:rPr lang="es-ES" b="1">
                <a:solidFill>
                  <a:schemeClr val="tx1"/>
                </a:solidFill>
                <a:latin typeface="+mn-lt"/>
              </a:rPr>
              <a:t>Vista desde O Cebreiro do val dunha das cabeceiras do Valcarce. </a:t>
            </a:r>
            <a:endParaRPr lang="es-ES">
              <a:solidFill>
                <a:schemeClr val="tx1"/>
              </a:solidFill>
              <a:latin typeface="+mn-lt"/>
            </a:endParaRPr>
          </a:p>
        </p:txBody>
      </p:sp>
      <p:sp>
        <p:nvSpPr>
          <p:cNvPr id="3" name="CuadroTexto 2"/>
          <p:cNvSpPr txBox="1"/>
          <p:nvPr/>
        </p:nvSpPr>
        <p:spPr>
          <a:xfrm>
            <a:off x="0" y="19455"/>
            <a:ext cx="9144000" cy="1015663"/>
          </a:xfrm>
          <a:prstGeom prst="rect">
            <a:avLst/>
          </a:prstGeom>
          <a:solidFill>
            <a:srgbClr val="E9DAA1"/>
          </a:solidFill>
        </p:spPr>
        <p:txBody>
          <a:bodyPr wrap="square" rtlCol="0">
            <a:spAutoFit/>
          </a:bodyPr>
          <a:lstStyle/>
          <a:p>
            <a:r>
              <a:rPr lang="es-ES" altLang="gl-ES" sz="2400" b="1">
                <a:latin typeface="Calibri" panose="020F0502020204030204" pitchFamily="34" charset="0"/>
              </a:rPr>
              <a:t>RÍO VALCARCE</a:t>
            </a:r>
            <a:endParaRPr lang="gl-ES" altLang="gl-ES" sz="2400" b="1">
              <a:latin typeface="Calibri" panose="020F0502020204030204" pitchFamily="34" charset="0"/>
            </a:endParaRPr>
          </a:p>
          <a:p>
            <a:r>
              <a:rPr lang="gl-ES" altLang="gl-ES" b="1">
                <a:latin typeface="Calibri" panose="020F0502020204030204" pitchFamily="34" charset="0"/>
              </a:rPr>
              <a:t>É un afluente do Burbia (Cúa-Sil) en terras leonesas. As cabeceiras recollen as augas das últimas estribacións do Courel.</a:t>
            </a:r>
            <a:endParaRPr lang="gl-ES"/>
          </a:p>
        </p:txBody>
      </p:sp>
    </p:spTree>
    <p:extLst>
      <p:ext uri="{BB962C8B-B14F-4D97-AF65-F5344CB8AC3E}">
        <p14:creationId xmlns:p14="http://schemas.microsoft.com/office/powerpoint/2010/main" val="6668744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ángulo 1"/>
          <p:cNvSpPr>
            <a:spLocks noChangeArrowheads="1"/>
          </p:cNvSpPr>
          <p:nvPr/>
        </p:nvSpPr>
        <p:spPr bwMode="auto">
          <a:xfrm>
            <a:off x="107950" y="18611"/>
            <a:ext cx="8918575" cy="6740307"/>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FontTx/>
              <a:buNone/>
            </a:pPr>
            <a:r>
              <a:rPr lang="gl-ES" altLang="gl-ES" sz="2400" b="1">
                <a:latin typeface="Calibri" panose="020F0502020204030204" pitchFamily="34" charset="0"/>
                <a:cs typeface="Arial" panose="020B0604020202020204" pitchFamily="34" charset="0"/>
              </a:rPr>
              <a:t>ALGÚNS HÁBITATS DESTACADOS DA SERRA DO COUREL </a:t>
            </a:r>
          </a:p>
          <a:p>
            <a:pPr algn="ctr">
              <a:spcBef>
                <a:spcPts val="0"/>
              </a:spcBef>
              <a:buFontTx/>
              <a:buNone/>
            </a:pPr>
            <a:r>
              <a:rPr lang="gl-ES" altLang="gl-ES" sz="2400" b="1">
                <a:latin typeface="Calibri" panose="020F0502020204030204" pitchFamily="34" charset="0"/>
                <a:cs typeface="Arial" panose="020B0604020202020204" pitchFamily="34" charset="0"/>
              </a:rPr>
              <a:t>RECOLLIDOS NO ANEXO I DA DIRECTIVA 92/43/CEE</a:t>
            </a:r>
            <a:endParaRPr lang="gl-ES" altLang="gl-ES" sz="2400" b="1">
              <a:latin typeface="Calibri Light" panose="020F0302020204030204" pitchFamily="34"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 </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ea typeface="Times New Roman" panose="02020603050405020304" pitchFamily="18" charset="0"/>
                <a:cs typeface="Arial" panose="020B0604020202020204" pitchFamily="34" charset="0"/>
              </a:rPr>
              <a:t>-Augas estancadas, oligotróficas ou mesotróficas con vexetación de </a:t>
            </a:r>
            <a:r>
              <a:rPr lang="gl-ES" altLang="gl-ES" sz="1600" b="1" i="1">
                <a:latin typeface="Calibri" panose="020F0502020204030204" pitchFamily="34" charset="0"/>
                <a:ea typeface="Times New Roman" panose="02020603050405020304" pitchFamily="18" charset="0"/>
                <a:cs typeface="Arial" panose="020B0604020202020204" pitchFamily="34" charset="0"/>
              </a:rPr>
              <a:t>Littorelletea uniflorae</a:t>
            </a:r>
            <a:r>
              <a:rPr lang="gl-ES" altLang="gl-ES" sz="1600" b="1">
                <a:latin typeface="Calibri" panose="020F0502020204030204" pitchFamily="34" charset="0"/>
                <a:ea typeface="Times New Roman" panose="02020603050405020304" pitchFamily="18" charset="0"/>
                <a:cs typeface="Arial" panose="020B0604020202020204" pitchFamily="34" charset="0"/>
              </a:rPr>
              <a:t> e/ou </a:t>
            </a:r>
            <a:r>
              <a:rPr lang="gl-ES" altLang="gl-ES" sz="1600" b="1" i="1">
                <a:latin typeface="Calibri" panose="020F0502020204030204" pitchFamily="34" charset="0"/>
                <a:ea typeface="Times New Roman" panose="02020603050405020304" pitchFamily="18" charset="0"/>
                <a:cs typeface="Arial" panose="020B0604020202020204" pitchFamily="34" charset="0"/>
              </a:rPr>
              <a:t>Isoeto-Nanojuncetea</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-Lagos e estanques distróficos naturais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-Ríos dos pisos basal a montano con vexetación de </a:t>
            </a:r>
            <a:r>
              <a:rPr lang="gl-ES" altLang="gl-ES" sz="1600" b="1" i="1">
                <a:latin typeface="Calibri" panose="020F0502020204030204" pitchFamily="34" charset="0"/>
                <a:cs typeface="Times New Roman" panose="02020603050405020304" pitchFamily="18" charset="0"/>
              </a:rPr>
              <a:t>Ranunculion fluitantis</a:t>
            </a:r>
            <a:r>
              <a:rPr lang="gl-ES" altLang="gl-ES" sz="1600" b="1">
                <a:latin typeface="Calibri" panose="020F0502020204030204" pitchFamily="34" charset="0"/>
                <a:cs typeface="Times New Roman" panose="02020603050405020304" pitchFamily="18" charset="0"/>
              </a:rPr>
              <a:t> e de </a:t>
            </a:r>
            <a:r>
              <a:rPr lang="gl-ES" altLang="gl-ES" sz="1600" b="1" i="1">
                <a:latin typeface="Calibri" panose="020F0502020204030204" pitchFamily="34" charset="0"/>
                <a:cs typeface="Times New Roman" panose="02020603050405020304" pitchFamily="18" charset="0"/>
              </a:rPr>
              <a:t>Callitricho-Batrachion</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-Queirogais húmidos atlánticos de zonas temperadas de </a:t>
            </a:r>
            <a:r>
              <a:rPr lang="gl-ES" altLang="gl-ES" sz="1600" b="1" i="1">
                <a:latin typeface="Calibri" panose="020F0502020204030204" pitchFamily="34" charset="0"/>
                <a:cs typeface="Times New Roman" panose="02020603050405020304" pitchFamily="18" charset="0"/>
              </a:rPr>
              <a:t>Erica ciliaris</a:t>
            </a:r>
            <a:r>
              <a:rPr lang="gl-ES" altLang="gl-ES" sz="1600" b="1">
                <a:latin typeface="Calibri" panose="020F0502020204030204" pitchFamily="34" charset="0"/>
                <a:cs typeface="Times New Roman" panose="02020603050405020304" pitchFamily="18" charset="0"/>
              </a:rPr>
              <a:t> e </a:t>
            </a:r>
            <a:r>
              <a:rPr lang="gl-ES" altLang="gl-ES" sz="1600" b="1" i="1">
                <a:latin typeface="Calibri" panose="020F0502020204030204" pitchFamily="34" charset="0"/>
                <a:cs typeface="Times New Roman" panose="02020603050405020304" pitchFamily="18" charset="0"/>
              </a:rPr>
              <a:t>Erica tetralix</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-Queirogais secos europeos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-Queirogais alpinos e boreais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-Prados alpinos e subalpinos calcáreos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-Prados secos semi naturais e facies de matogueira sobre substratos calcáreos (</a:t>
            </a:r>
            <a:r>
              <a:rPr lang="gl-ES" altLang="gl-ES" sz="1600" b="1" i="1">
                <a:latin typeface="Calibri" panose="020F0502020204030204" pitchFamily="34" charset="0"/>
                <a:cs typeface="Times New Roman" panose="02020603050405020304" pitchFamily="18" charset="0"/>
              </a:rPr>
              <a:t>Festuco-Brometalia</a:t>
            </a:r>
            <a:r>
              <a:rPr lang="gl-ES" altLang="gl-ES" sz="1600" b="1">
                <a:latin typeface="Calibri" panose="020F0502020204030204" pitchFamily="34" charset="0"/>
                <a:cs typeface="Times New Roman" panose="02020603050405020304" pitchFamily="18" charset="0"/>
              </a:rPr>
              <a:t>) </a:t>
            </a:r>
          </a:p>
          <a:p>
            <a:pPr>
              <a:spcBef>
                <a:spcPts val="0"/>
              </a:spcBef>
              <a:buFontTx/>
              <a:buNone/>
            </a:pPr>
            <a:r>
              <a:rPr lang="gl-ES" altLang="gl-ES" sz="1600" b="1">
                <a:latin typeface="Calibri" panose="020F0502020204030204" pitchFamily="34" charset="0"/>
                <a:cs typeface="Times New Roman" panose="02020603050405020304" pitchFamily="18" charset="0"/>
              </a:rPr>
              <a:t>(paraxes con notables orquídeas)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-Zonas subestépicas de gramíneas e anuais do </a:t>
            </a:r>
            <a:r>
              <a:rPr lang="gl-ES" altLang="gl-ES" sz="1600" b="1" i="1">
                <a:latin typeface="Calibri" panose="020F0502020204030204" pitchFamily="34" charset="0"/>
                <a:cs typeface="Times New Roman" panose="02020603050405020304" pitchFamily="18" charset="0"/>
              </a:rPr>
              <a:t>Thero-Brachypodietea</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-Formacións herbosas con </a:t>
            </a:r>
            <a:r>
              <a:rPr lang="gl-ES" altLang="gl-ES" sz="1600" b="1" i="1">
                <a:latin typeface="Calibri" panose="020F0502020204030204" pitchFamily="34" charset="0"/>
                <a:cs typeface="Times New Roman" panose="02020603050405020304" pitchFamily="18" charset="0"/>
              </a:rPr>
              <a:t>Nardus</a:t>
            </a:r>
            <a:r>
              <a:rPr lang="gl-ES" altLang="gl-ES" sz="1600" b="1">
                <a:latin typeface="Calibri" panose="020F0502020204030204" pitchFamily="34" charset="0"/>
                <a:cs typeface="Times New Roman" panose="02020603050405020304" pitchFamily="18" charset="0"/>
              </a:rPr>
              <a:t>, con numerosas especies, sobre substratos silíceos de zonas montañosas (e de zonas submontañosas da Europa continental)</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-Prados con molinias sobre substratos calcáreos, turbosos ou arxilo-limosos (</a:t>
            </a:r>
            <a:r>
              <a:rPr lang="gl-ES" altLang="gl-ES" sz="1600" b="1" i="1">
                <a:latin typeface="Calibri" panose="020F0502020204030204" pitchFamily="34" charset="0"/>
                <a:cs typeface="Times New Roman" panose="02020603050405020304" pitchFamily="18" charset="0"/>
              </a:rPr>
              <a:t>Molinion caeruleae</a:t>
            </a:r>
            <a:r>
              <a:rPr lang="gl-ES" altLang="gl-ES" sz="1600" b="1">
                <a:latin typeface="Calibri" panose="020F0502020204030204" pitchFamily="34" charset="0"/>
                <a:cs typeface="Times New Roman" panose="02020603050405020304" pitchFamily="18" charset="0"/>
              </a:rPr>
              <a:t>)</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-Megaforbios eutrofos hidrófilos das orlas de chaira e dos pisos montano a alpino</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-Prados pobres de sega de baixa altitude (</a:t>
            </a:r>
            <a:r>
              <a:rPr lang="gl-ES" altLang="gl-ES" sz="1600" b="1" i="1">
                <a:latin typeface="Calibri" panose="020F0502020204030204" pitchFamily="34" charset="0"/>
                <a:cs typeface="Times New Roman" panose="02020603050405020304" pitchFamily="18" charset="0"/>
              </a:rPr>
              <a:t>Alopecurus pratensis, Sanguisorba officinalis</a:t>
            </a:r>
            <a:r>
              <a:rPr lang="gl-ES" altLang="gl-ES" sz="1600" b="1">
                <a:latin typeface="Calibri" panose="020F0502020204030204" pitchFamily="34" charset="0"/>
                <a:cs typeface="Times New Roman" panose="02020603050405020304" pitchFamily="18" charset="0"/>
              </a:rPr>
              <a:t>)</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-Prados de sega de montaña</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-Turbeiras altas activas</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-'Mires' de transición</a:t>
            </a:r>
          </a:p>
          <a:p>
            <a:pPr>
              <a:spcBef>
                <a:spcPts val="0"/>
              </a:spcBef>
              <a:buFontTx/>
              <a:buNone/>
            </a:pPr>
            <a:r>
              <a:rPr lang="gl-ES" altLang="gl-ES" sz="1600" b="1">
                <a:latin typeface="Calibri" panose="020F0502020204030204" pitchFamily="34" charset="0"/>
                <a:cs typeface="Times New Roman" panose="02020603050405020304" pitchFamily="18" charset="0"/>
              </a:rPr>
              <a:t>-Depresións sobre substratos turbosos do </a:t>
            </a:r>
            <a:r>
              <a:rPr lang="gl-ES" altLang="gl-ES" sz="1600" b="1" i="1">
                <a:latin typeface="Calibri" panose="020F0502020204030204" pitchFamily="34" charset="0"/>
                <a:cs typeface="Times New Roman" panose="02020603050405020304" pitchFamily="18" charset="0"/>
              </a:rPr>
              <a:t>Rhynchosporion</a:t>
            </a:r>
            <a:endParaRPr lang="gl-ES" altLang="gl-ES" sz="1600" b="1">
              <a:latin typeface="Times New Roman" panose="02020603050405020304" pitchFamily="18" charset="0"/>
              <a:cs typeface="Times New Roman" panose="02020603050405020304" pitchFamily="18" charset="0"/>
            </a:endParaRPr>
          </a:p>
          <a:p>
            <a:pPr>
              <a:spcBef>
                <a:spcPts val="0"/>
              </a:spcBef>
              <a:buFontTx/>
              <a:buNone/>
            </a:pPr>
            <a:r>
              <a:rPr lang="gl-ES" altLang="gl-ES" sz="1600" b="1">
                <a:latin typeface="Calibri" panose="020F0502020204030204" pitchFamily="34" charset="0"/>
                <a:cs typeface="Times New Roman" panose="02020603050405020304" pitchFamily="18" charset="0"/>
              </a:rPr>
              <a:t>-Mananciais petrificantes con formación de tuf (</a:t>
            </a:r>
            <a:r>
              <a:rPr lang="gl-ES" altLang="gl-ES" sz="1600" b="1" i="1">
                <a:latin typeface="Calibri" panose="020F0502020204030204" pitchFamily="34" charset="0"/>
                <a:cs typeface="Times New Roman" panose="02020603050405020304" pitchFamily="18" charset="0"/>
              </a:rPr>
              <a:t>Cratoneurion</a:t>
            </a:r>
            <a:r>
              <a:rPr lang="gl-ES" altLang="gl-ES" sz="1600" b="1">
                <a:latin typeface="Calibri" panose="020F0502020204030204" pitchFamily="34" charset="0"/>
                <a:cs typeface="Times New Roman" panose="02020603050405020304" pitchFamily="18" charset="0"/>
              </a:rPr>
              <a:t>)</a:t>
            </a:r>
          </a:p>
          <a:p>
            <a:pPr algn="just">
              <a:spcBef>
                <a:spcPct val="0"/>
              </a:spcBef>
              <a:buFontTx/>
              <a:buNone/>
            </a:pPr>
            <a:r>
              <a:rPr lang="gl-ES" altLang="gl-ES" sz="1600" b="1">
                <a:latin typeface="Calibri" panose="020F0502020204030204" pitchFamily="34" charset="0"/>
                <a:ea typeface="Times New Roman" panose="02020603050405020304" pitchFamily="18" charset="0"/>
                <a:cs typeface="Arial" panose="020B0604020202020204" pitchFamily="34" charset="0"/>
              </a:rPr>
              <a:t>-Desprendementos mediterráneos occidentais e termófilos</a:t>
            </a:r>
            <a:endParaRPr lang="gl-ES" altLang="gl-ES" sz="1600" b="1">
              <a:latin typeface="Times New Roman" panose="02020603050405020304" pitchFamily="18" charset="0"/>
              <a:ea typeface="Times New Roman" panose="02020603050405020304" pitchFamily="18" charset="0"/>
              <a:cs typeface="Arial" panose="020B0604020202020204" pitchFamily="34" charset="0"/>
            </a:endParaRPr>
          </a:p>
          <a:p>
            <a:pPr algn="just">
              <a:spcBef>
                <a:spcPct val="0"/>
              </a:spcBef>
              <a:buFontTx/>
              <a:buNone/>
            </a:pPr>
            <a:r>
              <a:rPr lang="gl-ES" altLang="gl-ES" sz="1600" b="1">
                <a:latin typeface="Calibri" panose="020F0502020204030204" pitchFamily="34" charset="0"/>
                <a:ea typeface="Times New Roman" panose="02020603050405020304" pitchFamily="18" charset="0"/>
                <a:cs typeface="Arial" panose="020B0604020202020204" pitchFamily="34" charset="0"/>
              </a:rPr>
              <a:t>-Encostas rochosas calcícolas con vexetación casmofítica</a:t>
            </a:r>
            <a:endParaRPr lang="gl-ES" altLang="gl-ES" sz="1600" b="1">
              <a:latin typeface="Times New Roman" panose="02020603050405020304" pitchFamily="18" charset="0"/>
              <a:ea typeface="Times New Roman" panose="02020603050405020304" pitchFamily="18" charset="0"/>
              <a:cs typeface="Arial" panose="020B0604020202020204" pitchFamily="34" charset="0"/>
            </a:endParaRPr>
          </a:p>
        </p:txBody>
      </p:sp>
      <p:cxnSp>
        <p:nvCxnSpPr>
          <p:cNvPr id="4" name="Conector recto de flecha 3"/>
          <p:cNvCxnSpPr/>
          <p:nvPr/>
        </p:nvCxnSpPr>
        <p:spPr>
          <a:xfrm>
            <a:off x="7615644" y="6600995"/>
            <a:ext cx="129698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163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ángulo 1"/>
          <p:cNvSpPr>
            <a:spLocks noChangeArrowheads="1"/>
          </p:cNvSpPr>
          <p:nvPr/>
        </p:nvSpPr>
        <p:spPr bwMode="auto">
          <a:xfrm>
            <a:off x="107950" y="115888"/>
            <a:ext cx="8891588" cy="2800767"/>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1200"/>
              </a:spcBef>
              <a:buFontTx/>
              <a:buNone/>
            </a:pPr>
            <a:r>
              <a:rPr lang="gl-ES" altLang="gl-ES" sz="1600" b="1">
                <a:latin typeface="Calibri" panose="020F0502020204030204" pitchFamily="34" charset="0"/>
                <a:cs typeface="Arial" panose="020B0604020202020204" pitchFamily="34" charset="0"/>
              </a:rPr>
              <a:t>                                  TIPOS DE HÁBITATS DO ANEXO I DA DIRECTIVA 92/43/CEE</a:t>
            </a:r>
            <a:endParaRPr lang="gl-ES" altLang="gl-ES" sz="1600" b="1">
              <a:latin typeface="Calibri Light" panose="020F0302020204030204" pitchFamily="34"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-Pavimentos calcarios</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-Covas non explotadas polo turismo</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-Faiais acidófilos atlánticos con sotobosque de </a:t>
            </a:r>
            <a:r>
              <a:rPr lang="gl-ES" altLang="gl-ES" sz="1600" b="1" i="1">
                <a:latin typeface="Calibri" panose="020F0502020204030204" pitchFamily="34" charset="0"/>
                <a:cs typeface="Times New Roman" panose="02020603050405020304" pitchFamily="18" charset="0"/>
              </a:rPr>
              <a:t>Ilex</a:t>
            </a:r>
            <a:r>
              <a:rPr lang="gl-ES" altLang="gl-ES" sz="1600" b="1">
                <a:latin typeface="Calibri" panose="020F0502020204030204" pitchFamily="34" charset="0"/>
                <a:cs typeface="Times New Roman" panose="02020603050405020304" pitchFamily="18" charset="0"/>
              </a:rPr>
              <a:t> e ás veces de </a:t>
            </a:r>
            <a:r>
              <a:rPr lang="gl-ES" altLang="gl-ES" sz="1600" b="1" i="1">
                <a:latin typeface="Calibri" panose="020F0502020204030204" pitchFamily="34" charset="0"/>
                <a:cs typeface="Times New Roman" panose="02020603050405020304" pitchFamily="18" charset="0"/>
              </a:rPr>
              <a:t>Taxus </a:t>
            </a:r>
            <a:r>
              <a:rPr lang="gl-ES" altLang="gl-ES" sz="1600" b="1">
                <a:latin typeface="Calibri" panose="020F0502020204030204" pitchFamily="34" charset="0"/>
                <a:cs typeface="Times New Roman" panose="02020603050405020304" pitchFamily="18" charset="0"/>
              </a:rPr>
              <a:t>(</a:t>
            </a:r>
            <a:r>
              <a:rPr lang="gl-ES" altLang="gl-ES" sz="1600" b="1" i="1">
                <a:latin typeface="Calibri" panose="020F0502020204030204" pitchFamily="34" charset="0"/>
                <a:cs typeface="Times New Roman" panose="02020603050405020304" pitchFamily="18" charset="0"/>
              </a:rPr>
              <a:t>Quercion robori-petraeae</a:t>
            </a:r>
            <a:r>
              <a:rPr lang="gl-ES" altLang="gl-ES" sz="1600" b="1">
                <a:latin typeface="Calibri" panose="020F0502020204030204" pitchFamily="34" charset="0"/>
                <a:cs typeface="Times New Roman" panose="02020603050405020304" pitchFamily="18" charset="0"/>
              </a:rPr>
              <a:t> ou </a:t>
            </a:r>
            <a:r>
              <a:rPr lang="gl-ES" altLang="gl-ES" sz="1600" b="1" i="1">
                <a:latin typeface="Calibri" panose="020F0502020204030204" pitchFamily="34" charset="0"/>
                <a:cs typeface="Times New Roman" panose="02020603050405020304" pitchFamily="18" charset="0"/>
              </a:rPr>
              <a:t>Ilici-Fagenion</a:t>
            </a:r>
            <a:r>
              <a:rPr lang="gl-ES" altLang="gl-ES" sz="1600" b="1">
                <a:latin typeface="Calibri" panose="020F0502020204030204" pitchFamily="34" charset="0"/>
                <a:cs typeface="Times New Roman" panose="02020603050405020304" pitchFamily="18" charset="0"/>
              </a:rPr>
              <a:t>)</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-Bosques de encostas, desprendementos ou barrancos do </a:t>
            </a:r>
            <a:r>
              <a:rPr lang="gl-ES" altLang="gl-ES" sz="1600" b="1" i="1">
                <a:latin typeface="Calibri" panose="020F0502020204030204" pitchFamily="34" charset="0"/>
                <a:cs typeface="Times New Roman" panose="02020603050405020304" pitchFamily="18" charset="0"/>
              </a:rPr>
              <a:t>Tilio-Acerion</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-Turbeiras boscosas</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-Bosques aluviais de </a:t>
            </a:r>
            <a:r>
              <a:rPr lang="gl-ES" altLang="gl-ES" sz="1600" b="1" i="1">
                <a:latin typeface="Calibri" panose="020F0502020204030204" pitchFamily="34" charset="0"/>
                <a:cs typeface="Times New Roman" panose="02020603050405020304" pitchFamily="18" charset="0"/>
              </a:rPr>
              <a:t>Alnus glutinosa </a:t>
            </a:r>
            <a:r>
              <a:rPr lang="gl-ES" altLang="gl-ES" sz="1600" b="1">
                <a:latin typeface="Calibri" panose="020F0502020204030204" pitchFamily="34" charset="0"/>
                <a:cs typeface="Times New Roman" panose="02020603050405020304" pitchFamily="18" charset="0"/>
              </a:rPr>
              <a:t>e </a:t>
            </a:r>
            <a:r>
              <a:rPr lang="gl-ES" altLang="gl-ES" sz="1600" b="1" i="1">
                <a:latin typeface="Calibri" panose="020F0502020204030204" pitchFamily="34" charset="0"/>
                <a:cs typeface="Times New Roman" panose="02020603050405020304" pitchFamily="18" charset="0"/>
              </a:rPr>
              <a:t>Fraxinus excelsior</a:t>
            </a:r>
            <a:r>
              <a:rPr lang="gl-ES" altLang="gl-ES" sz="1600" b="1">
                <a:latin typeface="Calibri" panose="020F0502020204030204" pitchFamily="34" charset="0"/>
                <a:cs typeface="Times New Roman" panose="02020603050405020304" pitchFamily="18" charset="0"/>
              </a:rPr>
              <a:t> (</a:t>
            </a:r>
            <a:r>
              <a:rPr lang="gl-ES" altLang="gl-ES" sz="1600" b="1" i="1">
                <a:latin typeface="Calibri" panose="020F0502020204030204" pitchFamily="34" charset="0"/>
                <a:cs typeface="Times New Roman" panose="02020603050405020304" pitchFamily="18" charset="0"/>
              </a:rPr>
              <a:t>Alno-Padion, Alnion incanae, Salicion albae</a:t>
            </a:r>
            <a:r>
              <a:rPr lang="gl-ES" altLang="gl-ES" sz="1600" b="1">
                <a:latin typeface="Calibri" panose="020F0502020204030204" pitchFamily="34" charset="0"/>
                <a:cs typeface="Times New Roman" panose="02020603050405020304" pitchFamily="18" charset="0"/>
              </a:rPr>
              <a:t>)</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-Carballeiras galaico-portugueses con </a:t>
            </a:r>
            <a:r>
              <a:rPr lang="gl-ES" altLang="gl-ES" sz="1600" b="1" i="1">
                <a:latin typeface="Calibri" panose="020F0502020204030204" pitchFamily="34" charset="0"/>
                <a:cs typeface="Times New Roman" panose="02020603050405020304" pitchFamily="18" charset="0"/>
              </a:rPr>
              <a:t>Quercus robur</a:t>
            </a:r>
            <a:r>
              <a:rPr lang="gl-ES" altLang="gl-ES" sz="1600" b="1">
                <a:latin typeface="Calibri" panose="020F0502020204030204" pitchFamily="34" charset="0"/>
                <a:cs typeface="Times New Roman" panose="02020603050405020304" pitchFamily="18" charset="0"/>
              </a:rPr>
              <a:t> e </a:t>
            </a:r>
            <a:r>
              <a:rPr lang="gl-ES" altLang="gl-ES" sz="1600" b="1" i="1">
                <a:latin typeface="Calibri" panose="020F0502020204030204" pitchFamily="34" charset="0"/>
                <a:cs typeface="Times New Roman" panose="02020603050405020304" pitchFamily="18" charset="0"/>
              </a:rPr>
              <a:t>Quercus pyrenaica</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-Soutos</a:t>
            </a:r>
            <a:endParaRPr lang="gl-ES" altLang="gl-ES" sz="1600" b="1">
              <a:latin typeface="Times New Roman" panose="02020603050405020304" pitchFamily="18" charset="0"/>
              <a:cs typeface="Times New Roman" panose="02020603050405020304" pitchFamily="18" charset="0"/>
            </a:endParaRPr>
          </a:p>
          <a:p>
            <a:pPr algn="just">
              <a:spcBef>
                <a:spcPct val="0"/>
              </a:spcBef>
              <a:buFontTx/>
              <a:buNone/>
            </a:pPr>
            <a:r>
              <a:rPr lang="gl-ES" altLang="gl-ES" sz="1600" b="1">
                <a:latin typeface="Calibri" panose="020F0502020204030204" pitchFamily="34" charset="0"/>
                <a:cs typeface="Times New Roman" panose="02020603050405020304" pitchFamily="18" charset="0"/>
              </a:rPr>
              <a:t>-Aciñeirais</a:t>
            </a:r>
            <a:endParaRPr lang="gl-ES" altLang="gl-ES" sz="1600" b="1">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4331" b="10425"/>
          <a:stretch/>
        </p:blipFill>
        <p:spPr>
          <a:xfrm>
            <a:off x="1306075" y="2480552"/>
            <a:ext cx="7596187" cy="4319081"/>
          </a:xfrm>
          <a:prstGeom prst="rect">
            <a:avLst/>
          </a:prstGeom>
        </p:spPr>
      </p:pic>
      <p:cxnSp>
        <p:nvCxnSpPr>
          <p:cNvPr id="3" name="Conector recto de flecha 2"/>
          <p:cNvCxnSpPr/>
          <p:nvPr/>
        </p:nvCxnSpPr>
        <p:spPr>
          <a:xfrm>
            <a:off x="250825" y="333375"/>
            <a:ext cx="129698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16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685" y="-1342"/>
            <a:ext cx="7013642" cy="6859342"/>
          </a:xfrm>
          <a:prstGeom prst="rect">
            <a:avLst/>
          </a:prstGeom>
        </p:spPr>
      </p:pic>
      <p:sp>
        <p:nvSpPr>
          <p:cNvPr id="4" name="CuadroTexto 3"/>
          <p:cNvSpPr txBox="1"/>
          <p:nvPr/>
        </p:nvSpPr>
        <p:spPr>
          <a:xfrm>
            <a:off x="1371600" y="321013"/>
            <a:ext cx="2616740" cy="1077218"/>
          </a:xfrm>
          <a:prstGeom prst="rect">
            <a:avLst/>
          </a:prstGeom>
          <a:noFill/>
        </p:spPr>
        <p:txBody>
          <a:bodyPr wrap="square" rtlCol="0">
            <a:spAutoFit/>
          </a:bodyPr>
          <a:lstStyle/>
          <a:p>
            <a:pPr algn="ctr"/>
            <a:r>
              <a:rPr lang="es-ES" sz="3200" b="1">
                <a:solidFill>
                  <a:srgbClr val="663300"/>
                </a:solidFill>
              </a:rPr>
              <a:t>SERRA DO COUREL</a:t>
            </a:r>
            <a:endParaRPr lang="gl-ES" sz="3200" b="1">
              <a:solidFill>
                <a:srgbClr val="663300"/>
              </a:solidFill>
            </a:endParaRPr>
          </a:p>
        </p:txBody>
      </p:sp>
    </p:spTree>
    <p:extLst>
      <p:ext uri="{BB962C8B-B14F-4D97-AF65-F5344CB8AC3E}">
        <p14:creationId xmlns:p14="http://schemas.microsoft.com/office/powerpoint/2010/main" val="705903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agen 2"/>
          <p:cNvPicPr>
            <a:picLocks noChangeAspect="1"/>
          </p:cNvPicPr>
          <p:nvPr/>
        </p:nvPicPr>
        <p:blipFill>
          <a:blip r:embed="rId2">
            <a:extLst>
              <a:ext uri="{28A0092B-C50C-407E-A947-70E740481C1C}">
                <a14:useLocalDpi xmlns:a14="http://schemas.microsoft.com/office/drawing/2010/main" val="0"/>
              </a:ext>
            </a:extLst>
          </a:blip>
          <a:srcRect t="11151" b="39247"/>
          <a:stretch>
            <a:fillRect/>
          </a:stretch>
        </p:blipFill>
        <p:spPr bwMode="auto">
          <a:xfrm>
            <a:off x="539750" y="3660775"/>
            <a:ext cx="80962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79388" y="6381750"/>
            <a:ext cx="1584325"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gl-ES" sz="1400" b="1" i="1">
                <a:latin typeface="Calibri" panose="020F0502020204030204" pitchFamily="34" charset="0"/>
              </a:rPr>
              <a:t>Viola arvensis</a:t>
            </a:r>
          </a:p>
        </p:txBody>
      </p:sp>
      <p:sp>
        <p:nvSpPr>
          <p:cNvPr id="6" name="CuadroTexto 5"/>
          <p:cNvSpPr txBox="1"/>
          <p:nvPr/>
        </p:nvSpPr>
        <p:spPr>
          <a:xfrm>
            <a:off x="14288" y="-4763"/>
            <a:ext cx="9144000" cy="646113"/>
          </a:xfrm>
          <a:prstGeom prst="rect">
            <a:avLst/>
          </a:prstGeom>
          <a:solidFill>
            <a:srgbClr val="E9DAA1"/>
          </a:solidFill>
        </p:spPr>
        <p:txBody>
          <a:bodyPr>
            <a:spAutoFit/>
          </a:bodyPr>
          <a:lstStyle/>
          <a:p>
            <a:pPr algn="ctr" eaLnBrk="1" hangingPunct="1">
              <a:defRPr/>
            </a:pPr>
            <a:r>
              <a:rPr lang="es-ES" sz="3600" b="1"/>
              <a:t>FLORA</a:t>
            </a:r>
            <a:endParaRPr lang="gl-ES" sz="3600" b="1"/>
          </a:p>
        </p:txBody>
      </p:sp>
      <p:sp>
        <p:nvSpPr>
          <p:cNvPr id="76805" name="CuadroTexto 3"/>
          <p:cNvSpPr txBox="1">
            <a:spLocks noChangeArrowheads="1"/>
          </p:cNvSpPr>
          <p:nvPr/>
        </p:nvSpPr>
        <p:spPr bwMode="auto">
          <a:xfrm>
            <a:off x="0" y="692150"/>
            <a:ext cx="9144000" cy="2917825"/>
          </a:xfrm>
          <a:prstGeom prst="rect">
            <a:avLst/>
          </a:prstGeom>
          <a:solidFill>
            <a:srgbClr val="E9DAA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gl-ES" altLang="gl-ES" sz="1800" b="1">
                <a:latin typeface="Calibri" panose="020F0502020204030204" pitchFamily="34" charset="0"/>
              </a:rPr>
              <a:t>A variedade litolóxica, morfolóxica, altitudinal e de orientación, xunto coa súa situación no punto de contacto entre as áreas eurosiberiana ou atlántica e mediterránea fan que a variedade florística do Courel sexa impresionante, coa presenza de formacións vexetais de grande valor ecolóxico (fragas, aciñeirais, faiais...) e numerosas especies únicas ou pouco comúns.</a:t>
            </a:r>
          </a:p>
          <a:p>
            <a:pPr>
              <a:buFontTx/>
              <a:buNone/>
            </a:pPr>
            <a:r>
              <a:rPr lang="gl-ES" altLang="gl-ES" sz="1800" b="1">
                <a:latin typeface="Calibri" panose="020F0502020204030204" pitchFamily="34" charset="0"/>
              </a:rPr>
              <a:t>Os cumes das serras están cubertos de pasteiros de montaña e mato de breixos, uces, piornos, xestas, carqueixas, xenebreiros... e por debaixo atópanse as formacións arbóreas, que varían segundo a orientación e a altitude dos montes. </a:t>
            </a:r>
            <a:r>
              <a:rPr lang="pt-BR" altLang="gl-ES" sz="1800" b="1">
                <a:latin typeface="Calibri" panose="020F0502020204030204" pitchFamily="34" charset="0"/>
              </a:rPr>
              <a:t>Nas proximidades das poboacións hai soutos para o aproveitamento da castaña e da madeira e algunhas zonas están repoboadas con piñeiros</a:t>
            </a:r>
            <a:endParaRPr lang="gl-ES" altLang="gl-ES" sz="1800" b="1">
              <a:latin typeface="Calibri" panose="020F0502020204030204" pitchFamily="34" charset="0"/>
            </a:endParaRPr>
          </a:p>
        </p:txBody>
      </p:sp>
    </p:spTree>
    <p:extLst>
      <p:ext uri="{BB962C8B-B14F-4D97-AF65-F5344CB8AC3E}">
        <p14:creationId xmlns:p14="http://schemas.microsoft.com/office/powerpoint/2010/main" val="577357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n 2"/>
          <p:cNvPicPr>
            <a:picLocks noChangeAspect="1"/>
          </p:cNvPicPr>
          <p:nvPr/>
        </p:nvPicPr>
        <p:blipFill>
          <a:blip r:embed="rId2">
            <a:extLst>
              <a:ext uri="{28A0092B-C50C-407E-A947-70E740481C1C}">
                <a14:useLocalDpi xmlns:a14="http://schemas.microsoft.com/office/drawing/2010/main" val="0"/>
              </a:ext>
            </a:extLst>
          </a:blip>
          <a:srcRect b="18442"/>
          <a:stretch>
            <a:fillRect/>
          </a:stretch>
        </p:blipFill>
        <p:spPr bwMode="auto">
          <a:xfrm>
            <a:off x="-36513" y="1884363"/>
            <a:ext cx="9144001"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2"/>
          <p:cNvSpPr txBox="1">
            <a:spLocks noChangeArrowheads="1"/>
          </p:cNvSpPr>
          <p:nvPr/>
        </p:nvSpPr>
        <p:spPr bwMode="auto">
          <a:xfrm>
            <a:off x="0" y="0"/>
            <a:ext cx="9144000" cy="23383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800" b="1">
                <a:latin typeface="Calibri" panose="020F0502020204030204" pitchFamily="34" charset="0"/>
              </a:rPr>
              <a:t>FORMACIÓNS VEXETAIS MÁIS CARACTERÍSTICAS DO COUREL:</a:t>
            </a:r>
          </a:p>
          <a:p>
            <a:pPr eaLnBrk="1" hangingPunct="1">
              <a:spcBef>
                <a:spcPct val="0"/>
              </a:spcBef>
              <a:buFontTx/>
              <a:buNone/>
            </a:pPr>
            <a:r>
              <a:rPr lang="pt-BR" altLang="gl-ES" sz="1600" b="1">
                <a:latin typeface="Calibri" panose="020F0502020204030204" pitchFamily="34" charset="0"/>
              </a:rPr>
              <a:t>-Mato, no que predominan as queirugas e as carqueixas.</a:t>
            </a:r>
          </a:p>
          <a:p>
            <a:pPr eaLnBrk="1" hangingPunct="1">
              <a:spcBef>
                <a:spcPct val="0"/>
              </a:spcBef>
              <a:buFontTx/>
              <a:buNone/>
            </a:pPr>
            <a:r>
              <a:rPr lang="pt-BR" altLang="gl-ES" sz="1600" b="1">
                <a:latin typeface="Calibri" panose="020F0502020204030204" pitchFamily="34" charset="0"/>
              </a:rPr>
              <a:t>-Devesas (fragas),  nas ladeiras moi húmidas, cubertas pola neve no inverno, cun estrato arbóreo de especies caducifolias: carballos, faias, acivros, abelairas, carbas...</a:t>
            </a:r>
          </a:p>
          <a:p>
            <a:pPr eaLnBrk="1" hangingPunct="1">
              <a:spcBef>
                <a:spcPct val="0"/>
              </a:spcBef>
              <a:buFontTx/>
              <a:buNone/>
            </a:pPr>
            <a:r>
              <a:rPr lang="pt-BR" altLang="gl-ES" sz="1600" b="1">
                <a:latin typeface="Calibri" panose="020F0502020204030204" pitchFamily="34" charset="0"/>
              </a:rPr>
              <a:t>-Aciñeirais, ligados aos  terreos calcarios de ladeiras orientadas ao Sur.</a:t>
            </a:r>
          </a:p>
          <a:p>
            <a:pPr eaLnBrk="1" hangingPunct="1">
              <a:spcBef>
                <a:spcPct val="0"/>
              </a:spcBef>
              <a:buFontTx/>
              <a:buNone/>
            </a:pPr>
            <a:r>
              <a:rPr lang="pt-BR" altLang="gl-ES" sz="1600" b="1">
                <a:latin typeface="Calibri" panose="020F0502020204030204" pitchFamily="34" charset="0"/>
              </a:rPr>
              <a:t>-Bosques de ribeira: ameneiros, salgueiros, freixos, pradairos...</a:t>
            </a:r>
          </a:p>
          <a:p>
            <a:pPr eaLnBrk="1" hangingPunct="1">
              <a:spcBef>
                <a:spcPct val="0"/>
              </a:spcBef>
              <a:buFontTx/>
              <a:buNone/>
            </a:pPr>
            <a:r>
              <a:rPr lang="pt-BR" altLang="gl-ES" sz="1600" b="1">
                <a:latin typeface="Calibri" panose="020F0502020204030204" pitchFamily="34" charset="0"/>
              </a:rPr>
              <a:t>-Reboleiras, nas zonas umbrías, bosques de cerquiños mesturados con algún carballo e o híbrido de ambos.</a:t>
            </a:r>
          </a:p>
          <a:p>
            <a:pPr eaLnBrk="1" hangingPunct="1">
              <a:spcBef>
                <a:spcPct val="0"/>
              </a:spcBef>
              <a:buFontTx/>
              <a:buNone/>
            </a:pPr>
            <a:r>
              <a:rPr lang="pt-BR" altLang="gl-ES" sz="1600" b="1">
                <a:latin typeface="Calibri" panose="020F0502020204030204" pitchFamily="34" charset="0"/>
              </a:rPr>
              <a:t> -Soutos</a:t>
            </a:r>
          </a:p>
        </p:txBody>
      </p:sp>
    </p:spTree>
    <p:extLst>
      <p:ext uri="{BB962C8B-B14F-4D97-AF65-F5344CB8AC3E}">
        <p14:creationId xmlns:p14="http://schemas.microsoft.com/office/powerpoint/2010/main" val="31795917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0600"/>
            <a:ext cx="9144000" cy="2975317"/>
          </a:xfrm>
          <a:prstGeom prst="rect">
            <a:avLst/>
          </a:prstGeom>
        </p:spPr>
      </p:pic>
      <p:sp>
        <p:nvSpPr>
          <p:cNvPr id="3" name="Text Box 3"/>
          <p:cNvSpPr txBox="1">
            <a:spLocks noChangeArrowheads="1"/>
          </p:cNvSpPr>
          <p:nvPr/>
        </p:nvSpPr>
        <p:spPr bwMode="auto">
          <a:xfrm>
            <a:off x="0" y="5078244"/>
            <a:ext cx="9046723"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Sucesión de devesas na aba noroeste do Courel: Brañas, , Fonteformosa, Riocereixa, Faro, Romeor e Rogueira.   </a:t>
            </a:r>
          </a:p>
        </p:txBody>
      </p:sp>
    </p:spTree>
    <p:extLst>
      <p:ext uri="{BB962C8B-B14F-4D97-AF65-F5344CB8AC3E}">
        <p14:creationId xmlns:p14="http://schemas.microsoft.com/office/powerpoint/2010/main" val="3192978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7043" name="Text Box 2"/>
          <p:cNvSpPr txBox="1">
            <a:spLocks noChangeArrowheads="1"/>
          </p:cNvSpPr>
          <p:nvPr/>
        </p:nvSpPr>
        <p:spPr bwMode="auto">
          <a:xfrm>
            <a:off x="0" y="6408511"/>
            <a:ext cx="2305455" cy="307777"/>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Devesa de Brañas</a:t>
            </a:r>
            <a:endParaRPr lang="es-ES" altLang="gl-ES" sz="1400" b="1">
              <a:latin typeface="Calibri" panose="020F0502020204030204" pitchFamily="34" charset="0"/>
            </a:endParaRPr>
          </a:p>
        </p:txBody>
      </p:sp>
    </p:spTree>
    <p:extLst>
      <p:ext uri="{BB962C8B-B14F-4D97-AF65-F5344CB8AC3E}">
        <p14:creationId xmlns:p14="http://schemas.microsoft.com/office/powerpoint/2010/main" val="1025832284"/>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1113"/>
            <a:ext cx="9159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2"/>
          <p:cNvSpPr txBox="1">
            <a:spLocks noChangeArrowheads="1"/>
          </p:cNvSpPr>
          <p:nvPr/>
        </p:nvSpPr>
        <p:spPr bwMode="auto">
          <a:xfrm>
            <a:off x="4564062" y="126426"/>
            <a:ext cx="4475366" cy="52322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Devesa de Fonteformosa. Contén o faial máis puro de Galiza formado por árbores de grande altura. </a:t>
            </a:r>
            <a:endParaRPr lang="es-ES" altLang="gl-ES" sz="1400" b="1">
              <a:latin typeface="Calibri" panose="020F0502020204030204" pitchFamily="34" charset="0"/>
            </a:endParaRPr>
          </a:p>
        </p:txBody>
      </p:sp>
    </p:spTree>
    <p:extLst>
      <p:ext uri="{BB962C8B-B14F-4D97-AF65-F5344CB8AC3E}">
        <p14:creationId xmlns:p14="http://schemas.microsoft.com/office/powerpoint/2010/main" val="699287200"/>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0"/>
            <a:ext cx="4932363" cy="5842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600" b="1">
                <a:latin typeface="Calibri" panose="020F0502020204030204" pitchFamily="34" charset="0"/>
              </a:rPr>
              <a:t>Devesa de Riocereixa. Na vertente norte do Pico Faro. Hai faias mesturadas con carballos, acivros e teixos. </a:t>
            </a:r>
            <a:endParaRPr lang="es-ES" altLang="gl-ES" sz="1600" b="1">
              <a:latin typeface="Calibri" panose="020F0502020204030204" pitchFamily="34" charset="0"/>
            </a:endParaRPr>
          </a:p>
        </p:txBody>
      </p:sp>
      <p:pic>
        <p:nvPicPr>
          <p:cNvPr id="8294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4178"/>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000018"/>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0" y="6381750"/>
            <a:ext cx="2268538" cy="30777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Devesa do Faro</a:t>
            </a:r>
          </a:p>
        </p:txBody>
      </p:sp>
      <p:pic>
        <p:nvPicPr>
          <p:cNvPr id="81923"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9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307773"/>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0" y="6108874"/>
            <a:ext cx="2268538" cy="307777"/>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Devesa de Romeor</a:t>
            </a: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13715"/>
          <a:stretch/>
        </p:blipFill>
        <p:spPr>
          <a:xfrm>
            <a:off x="0" y="486481"/>
            <a:ext cx="9144000" cy="5262566"/>
          </a:xfrm>
          <a:prstGeom prst="rect">
            <a:avLst/>
          </a:prstGeom>
        </p:spPr>
      </p:pic>
    </p:spTree>
    <p:extLst>
      <p:ext uri="{BB962C8B-B14F-4D97-AF65-F5344CB8AC3E}">
        <p14:creationId xmlns:p14="http://schemas.microsoft.com/office/powerpoint/2010/main" val="4279154883"/>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2"/>
          <p:cNvSpPr txBox="1">
            <a:spLocks noChangeArrowheads="1"/>
          </p:cNvSpPr>
          <p:nvPr/>
        </p:nvSpPr>
        <p:spPr bwMode="auto">
          <a:xfrm>
            <a:off x="0" y="0"/>
            <a:ext cx="9134475" cy="98488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600" b="1">
                <a:latin typeface="Calibri" panose="020F0502020204030204" pitchFamily="34" charset="0"/>
              </a:rPr>
              <a:t>Devesa da Rogueira</a:t>
            </a:r>
          </a:p>
          <a:p>
            <a:pPr eaLnBrk="1" hangingPunct="1">
              <a:spcBef>
                <a:spcPct val="0"/>
              </a:spcBef>
              <a:buFontTx/>
              <a:buNone/>
            </a:pPr>
            <a:r>
              <a:rPr lang="pt-BR" altLang="gl-ES" sz="1400" b="1">
                <a:latin typeface="Calibri" panose="020F0502020204030204" pitchFamily="34" charset="0"/>
              </a:rPr>
              <a:t>Está situada na aba norte do Formigueiros. É a devesa máis extensa e coñecida de Galiza. Foi declarada recentemente polo Fondo Mundial para a Natureza como unha das seis áreas de bosque autóctono máis importantes da Península Ibérica. Xunto co bosque de Albergária, no Geres portugués é o faial máis occidental de Europa. </a:t>
            </a:r>
            <a:endParaRPr lang="es-ES" altLang="gl-ES" sz="1400" b="1">
              <a:latin typeface="Calibri" panose="020F050202020403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5898"/>
          <a:stretch/>
        </p:blipFill>
        <p:spPr>
          <a:xfrm>
            <a:off x="-9525" y="1118680"/>
            <a:ext cx="9144000" cy="5739319"/>
          </a:xfrm>
          <a:prstGeom prst="rect">
            <a:avLst/>
          </a:prstGeom>
        </p:spPr>
      </p:pic>
    </p:spTree>
    <p:extLst>
      <p:ext uri="{BB962C8B-B14F-4D97-AF65-F5344CB8AC3E}">
        <p14:creationId xmlns:p14="http://schemas.microsoft.com/office/powerpoint/2010/main" val="947850409"/>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175" y="6469299"/>
            <a:ext cx="2623293" cy="304800"/>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Devesa da Rogueira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282702"/>
            <a:ext cx="9144000" cy="6099048"/>
          </a:xfrm>
          <a:prstGeom prst="rect">
            <a:avLst/>
          </a:prstGeom>
        </p:spPr>
      </p:pic>
    </p:spTree>
    <p:extLst>
      <p:ext uri="{BB962C8B-B14F-4D97-AF65-F5344CB8AC3E}">
        <p14:creationId xmlns:p14="http://schemas.microsoft.com/office/powerpoint/2010/main" val="293468780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134214"/>
            <a:ext cx="9144000" cy="1631216"/>
          </a:xfrm>
          <a:prstGeom prst="rect">
            <a:avLst/>
          </a:prstGeom>
          <a:solidFill>
            <a:srgbClr val="E9DAA1"/>
          </a:solidFill>
          <a:ln>
            <a:noFill/>
          </a:ln>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gl-ES" sz="2000" b="1">
                <a:latin typeface="Calibri" panose="020F0502020204030204" pitchFamily="34" charset="0"/>
                <a:ea typeface="Times New Roman" panose="02020603050405020304" pitchFamily="18" charset="0"/>
                <a:cs typeface="Arial" panose="020B0604020202020204" pitchFamily="34" charset="0"/>
              </a:rPr>
              <a:t>É unha cadea de montañas pregadas, moi fracturadas e con numerosas fallas polas que corren os ríos (destacan as de dirección nordeste polas que circula o Lor). </a:t>
            </a:r>
            <a:endParaRPr lang="gl-ES" altLang="gl-ES" sz="2000" b="1">
              <a:latin typeface="Calibri" panose="020F0502020204030204" pitchFamily="34" charset="0"/>
              <a:ea typeface="Times New Roman" panose="02020603050405020304" pitchFamily="18" charset="0"/>
              <a:cs typeface="Arial" panose="020B0604020202020204" pitchFamily="34" charset="0"/>
            </a:endParaRPr>
          </a:p>
          <a:p>
            <a:pPr>
              <a:spcBef>
                <a:spcPct val="0"/>
              </a:spcBef>
              <a:buNone/>
            </a:pPr>
            <a:r>
              <a:rPr lang="pt-BR" altLang="gl-ES" sz="2000" b="1">
                <a:latin typeface="Calibri" panose="020F0502020204030204" pitchFamily="34" charset="0"/>
                <a:ea typeface="Times New Roman" panose="02020603050405020304" pitchFamily="18" charset="0"/>
                <a:cs typeface="Arial" panose="020B0604020202020204" pitchFamily="34" charset="0"/>
              </a:rPr>
              <a:t>O relevo é abrupto con gorxas profundas e pendentes fortes. </a:t>
            </a:r>
            <a:endParaRPr lang="gl-ES" altLang="gl-ES" sz="2000" b="1">
              <a:latin typeface="Calibri" panose="020F0502020204030204" pitchFamily="34" charset="0"/>
              <a:ea typeface="Times New Roman" panose="02020603050405020304" pitchFamily="18" charset="0"/>
              <a:cs typeface="Arial" panose="020B0604020202020204" pitchFamily="34" charset="0"/>
            </a:endParaRPr>
          </a:p>
          <a:p>
            <a:pPr>
              <a:spcBef>
                <a:spcPct val="0"/>
              </a:spcBef>
              <a:buNone/>
            </a:pPr>
            <a:r>
              <a:rPr lang="pt-BR" altLang="gl-ES" sz="2000" b="1">
                <a:latin typeface="Calibri" panose="020F0502020204030204" pitchFamily="34" charset="0"/>
                <a:ea typeface="Times New Roman" panose="02020603050405020304" pitchFamily="18" charset="0"/>
                <a:cs typeface="Arial" panose="020B0604020202020204" pitchFamily="34" charset="0"/>
              </a:rPr>
              <a:t>As principais alturas son o Formigueiros con 1.654 m, o Pía Paxaro con 1.616 m e o Teso das Papoulas con 1.603 m. </a:t>
            </a:r>
            <a:endParaRPr lang="gl-ES" altLang="gl-ES" sz="2000" b="1">
              <a:latin typeface="Calibri" panose="020F0502020204030204" pitchFamily="34" charset="0"/>
              <a:ea typeface="Times New Roman" panose="02020603050405020304" pitchFamily="18" charset="0"/>
              <a:cs typeface="Arial" panose="020B0604020202020204" pitchFamily="34" charset="0"/>
            </a:endParaRPr>
          </a:p>
        </p:txBody>
      </p:sp>
      <p:sp>
        <p:nvSpPr>
          <p:cNvPr id="17412" name="Text Box 4"/>
          <p:cNvSpPr txBox="1">
            <a:spLocks noChangeArrowheads="1"/>
          </p:cNvSpPr>
          <p:nvPr/>
        </p:nvSpPr>
        <p:spPr bwMode="auto">
          <a:xfrm>
            <a:off x="0" y="6351554"/>
            <a:ext cx="2665379" cy="307975"/>
          </a:xfrm>
          <a:prstGeom prst="rect">
            <a:avLst/>
          </a:prstGeom>
          <a:solidFill>
            <a:srgbClr val="E9DAA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O Courel desde Visuña</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7636"/>
            <a:ext cx="9144000" cy="4213860"/>
          </a:xfrm>
          <a:prstGeom prst="rect">
            <a:avLst/>
          </a:prstGeom>
        </p:spPr>
      </p:pic>
    </p:spTree>
    <p:extLst>
      <p:ext uri="{BB962C8B-B14F-4D97-AF65-F5344CB8AC3E}">
        <p14:creationId xmlns:p14="http://schemas.microsoft.com/office/powerpoint/2010/main" val="405903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175" y="6469299"/>
            <a:ext cx="3097213"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Interior da Devesa da Rogueira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282702"/>
            <a:ext cx="9144000" cy="6099048"/>
          </a:xfrm>
          <a:prstGeom prst="rect">
            <a:avLst/>
          </a:prstGeom>
        </p:spPr>
      </p:pic>
    </p:spTree>
    <p:extLst>
      <p:ext uri="{BB962C8B-B14F-4D97-AF65-F5344CB8AC3E}">
        <p14:creationId xmlns:p14="http://schemas.microsoft.com/office/powerpoint/2010/main" val="3153991069"/>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7154423" y="6317272"/>
            <a:ext cx="1871663" cy="276999"/>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gl-ES" sz="1200" b="1">
                <a:latin typeface="Calibri" panose="020F0502020204030204" pitchFamily="34" charset="0"/>
              </a:rPr>
              <a:t>Aciñeiral en Visuña</a:t>
            </a:r>
            <a:endParaRPr lang="es-ES" altLang="gl-ES" sz="1200" b="1">
              <a:latin typeface="Calibri" panose="020F0502020204030204" pitchFamily="34" charset="0"/>
            </a:endParaRPr>
          </a:p>
        </p:txBody>
      </p:sp>
      <p:sp>
        <p:nvSpPr>
          <p:cNvPr id="89091" name="Rectangle 4"/>
          <p:cNvSpPr>
            <a:spLocks noChangeArrowheads="1"/>
          </p:cNvSpPr>
          <p:nvPr/>
        </p:nvSpPr>
        <p:spPr bwMode="auto">
          <a:xfrm>
            <a:off x="0" y="6272855"/>
            <a:ext cx="4356101" cy="523875"/>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Aciñeiras </a:t>
            </a:r>
            <a:r>
              <a:rPr lang="pt-BR" altLang="gl-ES" sz="1400" b="1" i="1">
                <a:latin typeface="Calibri" panose="020F0502020204030204" pitchFamily="34" charset="0"/>
              </a:rPr>
              <a:t>(Quercus ilex</a:t>
            </a:r>
            <a:r>
              <a:rPr lang="pt-BR" altLang="gl-ES" sz="1400" b="1">
                <a:latin typeface="Calibri" panose="020F0502020204030204" pitchFamily="34" charset="0"/>
              </a:rPr>
              <a:t> subsp. </a:t>
            </a:r>
            <a:r>
              <a:rPr lang="pt-BR" altLang="gl-ES" sz="1400" b="1" i="1">
                <a:latin typeface="Calibri" panose="020F0502020204030204" pitchFamily="34" charset="0"/>
              </a:rPr>
              <a:t>ballota)</a:t>
            </a:r>
            <a:r>
              <a:rPr lang="pt-BR" altLang="gl-ES" sz="1400" b="1">
                <a:latin typeface="Calibri" panose="020F0502020204030204" pitchFamily="34" charset="0"/>
              </a:rPr>
              <a:t>: aparecen por baixo dos 800 metros, nos afloramentos calcarios. </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4" y="150940"/>
            <a:ext cx="9144000" cy="6099048"/>
          </a:xfrm>
          <a:prstGeom prst="rect">
            <a:avLst/>
          </a:prstGeom>
        </p:spPr>
      </p:pic>
    </p:spTree>
    <p:extLst>
      <p:ext uri="{BB962C8B-B14F-4D97-AF65-F5344CB8AC3E}">
        <p14:creationId xmlns:p14="http://schemas.microsoft.com/office/powerpoint/2010/main" val="3529230072"/>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91140" name="Text Box 4"/>
          <p:cNvSpPr txBox="1">
            <a:spLocks noChangeArrowheads="1"/>
          </p:cNvSpPr>
          <p:nvPr/>
        </p:nvSpPr>
        <p:spPr bwMode="auto">
          <a:xfrm>
            <a:off x="1750979" y="6116637"/>
            <a:ext cx="6156325" cy="741363"/>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Castiñeiro (</a:t>
            </a:r>
            <a:r>
              <a:rPr lang="pt-BR" altLang="gl-ES" sz="1400" b="1" i="1">
                <a:latin typeface="Calibri" panose="020F0502020204030204" pitchFamily="34" charset="0"/>
              </a:rPr>
              <a:t>Castanea sativa</a:t>
            </a:r>
            <a:r>
              <a:rPr lang="pt-BR" altLang="gl-ES" sz="1400" b="1">
                <a:latin typeface="Calibri" panose="020F0502020204030204" pitchFamily="34" charset="0"/>
              </a:rPr>
              <a:t>).</a:t>
            </a:r>
          </a:p>
          <a:p>
            <a:pPr eaLnBrk="1" hangingPunct="1">
              <a:spcBef>
                <a:spcPct val="0"/>
              </a:spcBef>
              <a:buFontTx/>
              <a:buNone/>
            </a:pPr>
            <a:r>
              <a:rPr lang="pt-BR" altLang="gl-ES" sz="1400" b="1">
                <a:latin typeface="Calibri" panose="020F0502020204030204" pitchFamily="34" charset="0"/>
              </a:rPr>
              <a:t>Nas proximidades das áreas habitadas os soutos substitúen ao bosque. </a:t>
            </a:r>
          </a:p>
          <a:p>
            <a:pPr eaLnBrk="1" hangingPunct="1">
              <a:spcBef>
                <a:spcPct val="0"/>
              </a:spcBef>
              <a:buFontTx/>
              <a:buNone/>
            </a:pPr>
            <a:r>
              <a:rPr lang="pt-BR" altLang="gl-ES" sz="1400" b="1">
                <a:latin typeface="Calibri" panose="020F0502020204030204" pitchFamily="34" charset="0"/>
              </a:rPr>
              <a:t>A utilidade mixta do castiñeiro favoreceu a súa propagación.</a:t>
            </a:r>
            <a:endParaRPr lang="es-ES" altLang="gl-ES" sz="1400" b="1">
              <a:latin typeface="Calibri" panose="020F0502020204030204" pitchFamily="34" charset="0"/>
            </a:endParaRPr>
          </a:p>
        </p:txBody>
      </p:sp>
    </p:spTree>
    <p:extLst>
      <p:ext uri="{BB962C8B-B14F-4D97-AF65-F5344CB8AC3E}">
        <p14:creationId xmlns:p14="http://schemas.microsoft.com/office/powerpoint/2010/main" val="443999055"/>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V-Seara-LucenzaCourel-13-2-10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6300788" y="6381750"/>
            <a:ext cx="2735262"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gl-ES" sz="1400" b="1">
                <a:latin typeface="Calibri" panose="020F0502020204030204" pitchFamily="34" charset="0"/>
              </a:rPr>
              <a:t>Bidueiros (</a:t>
            </a:r>
            <a:r>
              <a:rPr lang="pt-BR" altLang="gl-ES" sz="1400" b="1" i="1">
                <a:latin typeface="Calibri" panose="020F0502020204030204" pitchFamily="34" charset="0"/>
              </a:rPr>
              <a:t>Betula celtiberica</a:t>
            </a:r>
            <a:r>
              <a:rPr lang="pt-BR" altLang="gl-ES" sz="1400" b="1">
                <a:latin typeface="Calibri" panose="020F0502020204030204" pitchFamily="34" charset="0"/>
              </a:rPr>
              <a:t>)</a:t>
            </a:r>
          </a:p>
        </p:txBody>
      </p:sp>
    </p:spTree>
    <p:extLst>
      <p:ext uri="{BB962C8B-B14F-4D97-AF65-F5344CB8AC3E}">
        <p14:creationId xmlns:p14="http://schemas.microsoft.com/office/powerpoint/2010/main" val="3140076282"/>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rogueira-i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solidFill>
            <a:srgbClr val="E9DAA1"/>
          </a:solidFill>
          <a:ln>
            <a:noFill/>
          </a:ln>
        </p:spPr>
      </p:pic>
      <p:sp>
        <p:nvSpPr>
          <p:cNvPr id="95235" name="Text Box 2"/>
          <p:cNvSpPr txBox="1">
            <a:spLocks noChangeArrowheads="1"/>
          </p:cNvSpPr>
          <p:nvPr/>
        </p:nvSpPr>
        <p:spPr bwMode="auto">
          <a:xfrm>
            <a:off x="107950" y="6381750"/>
            <a:ext cx="4535488"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Teixos (</a:t>
            </a:r>
            <a:r>
              <a:rPr lang="pt-BR" altLang="gl-ES" sz="1400" b="1" i="1">
                <a:latin typeface="Calibri" panose="020F0502020204030204" pitchFamily="34" charset="0"/>
              </a:rPr>
              <a:t>Taxus baccata)</a:t>
            </a:r>
            <a:r>
              <a:rPr lang="pt-BR" altLang="gl-ES" sz="1400" b="1">
                <a:latin typeface="Calibri" panose="020F0502020204030204" pitchFamily="34" charset="0"/>
              </a:rPr>
              <a:t> na Devesa de Rogueira</a:t>
            </a:r>
            <a:endParaRPr lang="es-ES" altLang="gl-ES" sz="1400" b="1">
              <a:latin typeface="Calibri" panose="020F0502020204030204" pitchFamily="34" charset="0"/>
            </a:endParaRPr>
          </a:p>
        </p:txBody>
      </p:sp>
    </p:spTree>
    <p:extLst>
      <p:ext uri="{BB962C8B-B14F-4D97-AF65-F5344CB8AC3E}">
        <p14:creationId xmlns:p14="http://schemas.microsoft.com/office/powerpoint/2010/main" val="1996319812"/>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Prunus Courel 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6948488"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4" descr="Prunus Courel 5-10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988" y="115888"/>
            <a:ext cx="28940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6"/>
          <p:cNvSpPr txBox="1">
            <a:spLocks noChangeArrowheads="1"/>
          </p:cNvSpPr>
          <p:nvPr/>
        </p:nvSpPr>
        <p:spPr bwMode="auto">
          <a:xfrm>
            <a:off x="6943725" y="5157788"/>
            <a:ext cx="1909763" cy="525462"/>
          </a:xfrm>
          <a:prstGeom prst="rect">
            <a:avLst/>
          </a:prstGeom>
          <a:solidFill>
            <a:srgbClr val="E9DAA1"/>
          </a:solidFill>
          <a:ln>
            <a:noFill/>
          </a:ln>
          <a:effec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Cerdeira de Santa Lucía</a:t>
            </a:r>
          </a:p>
          <a:p>
            <a:pPr eaLnBrk="1" hangingPunct="1">
              <a:spcBef>
                <a:spcPct val="0"/>
              </a:spcBef>
              <a:buFontTx/>
              <a:buNone/>
            </a:pPr>
            <a:r>
              <a:rPr lang="es-ES" altLang="gl-ES" sz="1400" b="1">
                <a:latin typeface="Calibri" panose="020F0502020204030204" pitchFamily="34" charset="0"/>
              </a:rPr>
              <a:t>(</a:t>
            </a:r>
            <a:r>
              <a:rPr lang="es-ES" altLang="gl-ES" sz="1400" b="1" i="1">
                <a:latin typeface="Calibri" panose="020F0502020204030204" pitchFamily="34" charset="0"/>
              </a:rPr>
              <a:t>Prunus mahaleb</a:t>
            </a:r>
            <a:r>
              <a:rPr lang="es-ES" altLang="gl-ES" sz="1400" b="1">
                <a:latin typeface="Calibri" panose="020F0502020204030204" pitchFamily="34" charset="0"/>
              </a:rPr>
              <a:t>)</a:t>
            </a:r>
          </a:p>
        </p:txBody>
      </p:sp>
    </p:spTree>
    <p:extLst>
      <p:ext uri="{BB962C8B-B14F-4D97-AF65-F5344CB8AC3E}">
        <p14:creationId xmlns:p14="http://schemas.microsoft.com/office/powerpoint/2010/main" val="3191437631"/>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9" descr="abruñéiro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0"/>
            <a:ext cx="278447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érvedos-Barbadá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76713"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7" descr="capudre-foito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213100"/>
            <a:ext cx="485933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2"/>
          <p:cNvSpPr txBox="1">
            <a:spLocks noChangeArrowheads="1"/>
          </p:cNvSpPr>
          <p:nvPr/>
        </p:nvSpPr>
        <p:spPr bwMode="auto">
          <a:xfrm>
            <a:off x="4500563" y="2708275"/>
            <a:ext cx="2592387"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gl-ES" sz="1400" b="1">
                <a:latin typeface="Calibri" panose="020F0502020204030204" pitchFamily="34" charset="0"/>
              </a:rPr>
              <a:t>Abruñeiro (</a:t>
            </a:r>
            <a:r>
              <a:rPr lang="pt-BR" altLang="gl-ES" sz="1400" b="1" i="1">
                <a:latin typeface="Calibri" panose="020F0502020204030204" pitchFamily="34" charset="0"/>
              </a:rPr>
              <a:t>Prunus spinosa</a:t>
            </a:r>
            <a:r>
              <a:rPr lang="pt-BR" altLang="gl-ES" sz="1400" b="1">
                <a:latin typeface="Calibri" panose="020F0502020204030204" pitchFamily="34" charset="0"/>
              </a:rPr>
              <a:t>)</a:t>
            </a:r>
          </a:p>
        </p:txBody>
      </p:sp>
      <p:sp>
        <p:nvSpPr>
          <p:cNvPr id="97286" name="Text Box 5"/>
          <p:cNvSpPr txBox="1">
            <a:spLocks noChangeArrowheads="1"/>
          </p:cNvSpPr>
          <p:nvPr/>
        </p:nvSpPr>
        <p:spPr bwMode="auto">
          <a:xfrm>
            <a:off x="4283075" y="6543675"/>
            <a:ext cx="3816350"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Capudre, cancereixo (</a:t>
            </a:r>
            <a:r>
              <a:rPr lang="pt-BR" altLang="gl-ES" sz="1400" b="1" i="1">
                <a:latin typeface="Calibri" panose="020F0502020204030204" pitchFamily="34" charset="0"/>
              </a:rPr>
              <a:t>Sorbus aucuparia)</a:t>
            </a:r>
            <a:endParaRPr lang="pt-BR" altLang="gl-ES" sz="1400" b="1">
              <a:latin typeface="Calibri" panose="020F0502020204030204" pitchFamily="34" charset="0"/>
            </a:endParaRPr>
          </a:p>
        </p:txBody>
      </p:sp>
      <p:sp>
        <p:nvSpPr>
          <p:cNvPr id="97287" name="Text Box 6"/>
          <p:cNvSpPr txBox="1">
            <a:spLocks noChangeArrowheads="1"/>
          </p:cNvSpPr>
          <p:nvPr/>
        </p:nvSpPr>
        <p:spPr bwMode="auto">
          <a:xfrm>
            <a:off x="1797050" y="3175000"/>
            <a:ext cx="2379663"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Érbedo (</a:t>
            </a:r>
            <a:r>
              <a:rPr lang="pt-BR" altLang="gl-ES" sz="1400" b="1" i="1">
                <a:latin typeface="Calibri" panose="020F0502020204030204" pitchFamily="34" charset="0"/>
              </a:rPr>
              <a:t>Arbutus unedo)</a:t>
            </a:r>
            <a:endParaRPr lang="pt-BR" altLang="gl-ES" sz="1400" b="1">
              <a:latin typeface="Calibri" panose="020F0502020204030204" pitchFamily="34" charset="0"/>
            </a:endParaRPr>
          </a:p>
        </p:txBody>
      </p:sp>
      <p:pic>
        <p:nvPicPr>
          <p:cNvPr id="97288" name="Picture 6" descr="30-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6741">
            <a:off x="190500" y="3660775"/>
            <a:ext cx="3563938"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4"/>
          <p:cNvSpPr txBox="1">
            <a:spLocks noChangeArrowheads="1"/>
          </p:cNvSpPr>
          <p:nvPr/>
        </p:nvSpPr>
        <p:spPr bwMode="auto">
          <a:xfrm>
            <a:off x="0" y="6240463"/>
            <a:ext cx="2520950" cy="307975"/>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Acivro (</a:t>
            </a:r>
            <a:r>
              <a:rPr lang="pt-BR" altLang="gl-ES" sz="1400" b="1" i="1">
                <a:latin typeface="Calibri" panose="020F0502020204030204" pitchFamily="34" charset="0"/>
              </a:rPr>
              <a:t>Ilex aquifolium</a:t>
            </a:r>
            <a:r>
              <a:rPr lang="pt-BR" altLang="gl-ES" sz="1400" b="1">
                <a:latin typeface="Calibri" panose="020F0502020204030204" pitchFamily="34" charset="0"/>
              </a:rPr>
              <a:t>)</a:t>
            </a:r>
            <a:r>
              <a:rPr lang="es-ES" altLang="gl-ES" sz="1400" b="1">
                <a:latin typeface="Calibri" panose="020F0502020204030204" pitchFamily="34" charset="0"/>
              </a:rPr>
              <a:t>.</a:t>
            </a:r>
          </a:p>
        </p:txBody>
      </p:sp>
    </p:spTree>
    <p:extLst>
      <p:ext uri="{BB962C8B-B14F-4D97-AF65-F5344CB8AC3E}">
        <p14:creationId xmlns:p14="http://schemas.microsoft.com/office/powerpoint/2010/main" val="1070375883"/>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piorno Ancares-fl (2)"/>
          <p:cNvPicPr>
            <a:picLocks noChangeAspect="1" noChangeArrowheads="1"/>
          </p:cNvPicPr>
          <p:nvPr/>
        </p:nvPicPr>
        <p:blipFill>
          <a:blip r:embed="rId2">
            <a:extLst>
              <a:ext uri="{28A0092B-C50C-407E-A947-70E740481C1C}">
                <a14:useLocalDpi xmlns:a14="http://schemas.microsoft.com/office/drawing/2010/main" val="0"/>
              </a:ext>
            </a:extLst>
          </a:blip>
          <a:srcRect l="10759"/>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2"/>
          <p:cNvSpPr txBox="1">
            <a:spLocks noChangeArrowheads="1"/>
          </p:cNvSpPr>
          <p:nvPr/>
        </p:nvSpPr>
        <p:spPr bwMode="auto">
          <a:xfrm>
            <a:off x="107950" y="6165850"/>
            <a:ext cx="4321175" cy="522288"/>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Piornos (</a:t>
            </a:r>
            <a:r>
              <a:rPr lang="es-ES" altLang="gl-ES" sz="1400" b="1" i="1">
                <a:latin typeface="Calibri" panose="020F0502020204030204" pitchFamily="34" charset="0"/>
              </a:rPr>
              <a:t>Genista florida</a:t>
            </a:r>
            <a:r>
              <a:rPr lang="es-ES" altLang="gl-ES" sz="1400" b="1">
                <a:latin typeface="Calibri" panose="020F0502020204030204" pitchFamily="34" charset="0"/>
              </a:rPr>
              <a:t>). Reteñen e enriquecen o solo e sérvenlle de refuxio á fauna.	</a:t>
            </a:r>
          </a:p>
        </p:txBody>
      </p:sp>
    </p:spTree>
    <p:extLst>
      <p:ext uri="{BB962C8B-B14F-4D97-AF65-F5344CB8AC3E}">
        <p14:creationId xmlns:p14="http://schemas.microsoft.com/office/powerpoint/2010/main" val="3235452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citisus-multiflo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94" y="-8524"/>
            <a:ext cx="5970216" cy="686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6"/>
          <p:cNvSpPr txBox="1">
            <a:spLocks noChangeArrowheads="1"/>
          </p:cNvSpPr>
          <p:nvPr/>
        </p:nvSpPr>
        <p:spPr bwMode="auto">
          <a:xfrm>
            <a:off x="5940425" y="6453188"/>
            <a:ext cx="2808288" cy="309562"/>
          </a:xfrm>
          <a:prstGeom prst="rect">
            <a:avLst/>
          </a:prstGeom>
          <a:solidFill>
            <a:srgbClr val="E9DAA1"/>
          </a:solidFill>
          <a:ln>
            <a:noFill/>
          </a:ln>
          <a:effectLst/>
        </p:spPr>
        <p:txBody>
          <a:bodyPr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gl-ES" sz="1400" b="1">
                <a:latin typeface="Calibri" panose="020F0502020204030204" pitchFamily="34" charset="0"/>
              </a:rPr>
              <a:t>Xesta (</a:t>
            </a:r>
            <a:r>
              <a:rPr lang="es-ES" altLang="gl-ES" sz="1400" b="1" i="1">
                <a:latin typeface="Calibri" panose="020F0502020204030204" pitchFamily="34" charset="0"/>
              </a:rPr>
              <a:t>Cytisus multiflorus</a:t>
            </a:r>
            <a:r>
              <a:rPr lang="es-ES" altLang="gl-ES" sz="1400" b="1">
                <a:latin typeface="Calibri" panose="020F0502020204030204" pitchFamily="34" charset="0"/>
              </a:rPr>
              <a:t>)</a:t>
            </a:r>
          </a:p>
        </p:txBody>
      </p:sp>
    </p:spTree>
    <p:extLst>
      <p:ext uri="{BB962C8B-B14F-4D97-AF65-F5344CB8AC3E}">
        <p14:creationId xmlns:p14="http://schemas.microsoft.com/office/powerpoint/2010/main" val="303021138"/>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6"/>
          <p:cNvSpPr txBox="1">
            <a:spLocks noChangeArrowheads="1"/>
          </p:cNvSpPr>
          <p:nvPr/>
        </p:nvSpPr>
        <p:spPr bwMode="auto">
          <a:xfrm>
            <a:off x="5236589" y="6454254"/>
            <a:ext cx="2663825" cy="304800"/>
          </a:xfrm>
          <a:prstGeom prst="rect">
            <a:avLst/>
          </a:prstGeom>
          <a:solidFill>
            <a:srgbClr val="E9DAA1"/>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gl-ES" sz="1400" b="1">
                <a:latin typeface="Calibri" panose="020F0502020204030204" pitchFamily="34" charset="0"/>
              </a:rPr>
              <a:t>Breixos (</a:t>
            </a:r>
            <a:r>
              <a:rPr lang="pt-BR" altLang="gl-ES" sz="1400" b="1" i="1">
                <a:latin typeface="Calibri" panose="020F0502020204030204" pitchFamily="34" charset="0"/>
              </a:rPr>
              <a:t>Erica umbellata)</a:t>
            </a:r>
            <a:endParaRPr lang="pt-BR" altLang="gl-ES" sz="1400" b="1">
              <a:latin typeface="Calibri" panose="020F050202020403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1004"/>
          <a:stretch/>
        </p:blipFill>
        <p:spPr>
          <a:xfrm>
            <a:off x="0" y="-1"/>
            <a:ext cx="9144000" cy="5427936"/>
          </a:xfrm>
          <a:prstGeom prst="rect">
            <a:avLst/>
          </a:prstGeom>
        </p:spPr>
      </p:pic>
      <p:pic>
        <p:nvPicPr>
          <p:cNvPr id="101379" name="Picture 7" descr="Erica umbellata-Ou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74" y="3422768"/>
            <a:ext cx="5007413" cy="333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173615"/>
      </p:ext>
    </p:extLst>
  </p:cSld>
  <p:clrMapOvr>
    <a:masterClrMapping/>
  </p:clrMapOvr>
  <p:transition spd="slow"/>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3529</Words>
  <Application>Microsoft Office PowerPoint</Application>
  <PresentationFormat>Presentación en pantalla (4:3)</PresentationFormat>
  <Paragraphs>362</Paragraphs>
  <Slides>147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147</vt:i4>
      </vt:variant>
    </vt:vector>
  </HeadingPairs>
  <TitlesOfParts>
    <vt:vector size="154" baseType="lpstr">
      <vt:lpstr>Adobe Garamond Pro Bold</vt:lpstr>
      <vt:lpstr>Arial</vt:lpstr>
      <vt:lpstr>Arial Black</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Adela</dc:creator>
  <cp:lastModifiedBy>Adela Leiro Lois</cp:lastModifiedBy>
  <cp:revision>191</cp:revision>
  <dcterms:created xsi:type="dcterms:W3CDTF">2015-01-22T18:06:11Z</dcterms:created>
  <dcterms:modified xsi:type="dcterms:W3CDTF">2026-02-27T12:22:29Z</dcterms:modified>
</cp:coreProperties>
</file>